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sldIdLst>
    <p:sldId id="1212" r:id="rId5"/>
    <p:sldId id="8763" r:id="rId6"/>
    <p:sldId id="8760" r:id="rId7"/>
    <p:sldId id="8471" r:id="rId8"/>
    <p:sldId id="8746" r:id="rId9"/>
    <p:sldId id="8741" r:id="rId10"/>
    <p:sldId id="8737" r:id="rId11"/>
    <p:sldId id="8738" r:id="rId12"/>
    <p:sldId id="8765" r:id="rId13"/>
    <p:sldId id="8748" r:id="rId14"/>
    <p:sldId id="8747" r:id="rId15"/>
    <p:sldId id="8764" r:id="rId16"/>
    <p:sldId id="8739" r:id="rId17"/>
    <p:sldId id="8740" r:id="rId18"/>
    <p:sldId id="8742" r:id="rId19"/>
    <p:sldId id="8766" r:id="rId20"/>
    <p:sldId id="8743" r:id="rId21"/>
    <p:sldId id="121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pos="3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9A5"/>
    <a:srgbClr val="254985"/>
    <a:srgbClr val="6F7181"/>
    <a:srgbClr val="C5C6CD"/>
    <a:srgbClr val="005EB8"/>
    <a:srgbClr val="DEDEDE"/>
    <a:srgbClr val="416DBB"/>
    <a:srgbClr val="B4C0E2"/>
    <a:srgbClr val="7C93D1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464EE-AA4D-4EE0-A87C-62E29D56B405}" v="125" dt="2023-07-19T08:06:33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2925" autoAdjust="0"/>
  </p:normalViewPr>
  <p:slideViewPr>
    <p:cSldViewPr snapToGrid="0">
      <p:cViewPr varScale="1">
        <p:scale>
          <a:sx n="66" d="100"/>
          <a:sy n="66" d="100"/>
        </p:scale>
        <p:origin x="428" y="44"/>
      </p:cViewPr>
      <p:guideLst>
        <p:guide orient="horz" pos="2251"/>
        <p:guide pos="38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fusionfintrade-my.sharepoint.cn/personal/guoyancheng_fusionfintrade_partner_onmschina_cn/Documents/&#19977;&#28248;&#24180;&#24230;&#25253;&#34920;&#25968;&#25454;&#23545;&#27604;&#22270;2017-2023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fusionfintrade-my.sharepoint.cn/personal/guoyancheng_fusionfintrade_partner_onmschina_cn/Documents/&#19977;&#28248;&#24180;&#24230;&#25253;&#34920;&#25968;&#25454;&#23545;&#27604;&#22270;2017-2023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fusionfintrade-my.sharepoint.cn/personal/guoyancheng_fusionfintrade_partner_onmschina_cn/Documents/&#19977;&#28248;&#24180;&#24230;&#25253;&#34920;&#25968;&#25454;&#23545;&#27604;&#22270;2017-2023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altLang="zh-CN"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zh-CN" dirty="0"/>
              <a:t>全行资产总额</a:t>
            </a:r>
            <a:r>
              <a:rPr lang="zh-CN" altLang="en-US" dirty="0"/>
              <a:t>增长超</a:t>
            </a:r>
            <a:r>
              <a:rPr lang="en-US" altLang="zh-CN" dirty="0"/>
              <a:t>500</a:t>
            </a:r>
            <a:r>
              <a:rPr lang="zh-CN" altLang="en-US" dirty="0"/>
              <a:t>亿元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全行资产总额（亿元）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altLang="zh-CN" sz="1400" b="0" i="0" u="none" strike="noStrike" kern="1200" spc="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2017末</c:v>
                </c:pt>
                <c:pt idx="1">
                  <c:v>2018末</c:v>
                </c:pt>
                <c:pt idx="2">
                  <c:v>2019末</c:v>
                </c:pt>
                <c:pt idx="3">
                  <c:v>2020末</c:v>
                </c:pt>
                <c:pt idx="4">
                  <c:v>2021末</c:v>
                </c:pt>
                <c:pt idx="5">
                  <c:v>2022末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73.489999999999995</c:v>
                </c:pt>
                <c:pt idx="1">
                  <c:v>315.3</c:v>
                </c:pt>
                <c:pt idx="2">
                  <c:v>515.79999999999995</c:v>
                </c:pt>
                <c:pt idx="3">
                  <c:v>570.6</c:v>
                </c:pt>
                <c:pt idx="4">
                  <c:v>583.70000000000005</c:v>
                </c:pt>
                <c:pt idx="5">
                  <c:v>573.79999999999995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AE-4D55-8283-DADAAA5F98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5249968"/>
        <c:axId val="845250448"/>
      </c:barChart>
      <c:catAx>
        <c:axId val="845249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5250448"/>
        <c:crosses val="autoZero"/>
        <c:auto val="1"/>
        <c:lblAlgn val="ctr"/>
        <c:lblOffset val="100"/>
        <c:noMultiLvlLbl val="0"/>
      </c:catAx>
      <c:valAx>
        <c:axId val="84525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5249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 rtl="0">
        <a:defRPr lang="en-US" altLang="zh-CN" sz="1400" b="0" i="0" u="none" strike="noStrike" kern="1200" spc="0" baseline="0">
          <a:solidFill>
            <a:sysClr val="windowText" lastClr="000000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680" b="0" i="0" u="none" strike="noStrike" kern="1200" spc="0" baseline="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80" b="0" i="0" u="none" strike="noStrike" kern="1200" spc="0" baseline="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贷款总额规模稳健增长</a:t>
            </a:r>
          </a:p>
        </c:rich>
      </c:tx>
      <c:layout>
        <c:manualLayout>
          <c:xMode val="edge"/>
          <c:yMode val="edge"/>
          <c:x val="0.3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680" b="0" i="0" u="none" strike="noStrike" kern="1200" spc="0" baseline="0" dirty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贷款总额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2017末</c:v>
                </c:pt>
                <c:pt idx="1">
                  <c:v>2018末</c:v>
                </c:pt>
                <c:pt idx="2">
                  <c:v>2019末</c:v>
                </c:pt>
                <c:pt idx="3">
                  <c:v>2020末</c:v>
                </c:pt>
                <c:pt idx="4">
                  <c:v>2021末</c:v>
                </c:pt>
                <c:pt idx="5">
                  <c:v>2022末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30.3</c:v>
                </c:pt>
                <c:pt idx="1">
                  <c:v>132.1</c:v>
                </c:pt>
                <c:pt idx="2">
                  <c:v>221.9</c:v>
                </c:pt>
                <c:pt idx="3">
                  <c:v>291</c:v>
                </c:pt>
                <c:pt idx="4">
                  <c:v>374.8</c:v>
                </c:pt>
                <c:pt idx="5">
                  <c:v>334.9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1-4FA6-B4DD-1279F5CD148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0904736"/>
        <c:axId val="620907136"/>
      </c:barChart>
      <c:catAx>
        <c:axId val="62090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907136"/>
        <c:crosses val="autoZero"/>
        <c:auto val="1"/>
        <c:lblAlgn val="ctr"/>
        <c:lblOffset val="100"/>
        <c:noMultiLvlLbl val="0"/>
      </c:catAx>
      <c:valAx>
        <c:axId val="62090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0904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68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80" b="0" i="0" u="none" strike="noStrike" kern="1200" spc="0" baseline="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存款总额规模稳健增长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68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存款总额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Sheet1!$B$1:$G$1</c:f>
              <c:strCache>
                <c:ptCount val="6"/>
                <c:pt idx="0">
                  <c:v>2017末</c:v>
                </c:pt>
                <c:pt idx="1">
                  <c:v>2018末</c:v>
                </c:pt>
                <c:pt idx="2">
                  <c:v>2019末</c:v>
                </c:pt>
                <c:pt idx="3">
                  <c:v>2020末</c:v>
                </c:pt>
                <c:pt idx="4">
                  <c:v>2021末</c:v>
                </c:pt>
                <c:pt idx="5">
                  <c:v>2022末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42.97</c:v>
                </c:pt>
                <c:pt idx="1">
                  <c:v>267.89999999999998</c:v>
                </c:pt>
                <c:pt idx="2">
                  <c:v>432.4</c:v>
                </c:pt>
                <c:pt idx="3">
                  <c:v>435.3</c:v>
                </c:pt>
                <c:pt idx="4">
                  <c:v>440.7</c:v>
                </c:pt>
                <c:pt idx="5">
                  <c:v>415.3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CE-498A-BF86-B357F2C87F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43757856"/>
        <c:axId val="2043758336"/>
      </c:barChart>
      <c:catAx>
        <c:axId val="204375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43758336"/>
        <c:crosses val="autoZero"/>
        <c:auto val="1"/>
        <c:lblAlgn val="ctr"/>
        <c:lblOffset val="100"/>
        <c:noMultiLvlLbl val="0"/>
      </c:catAx>
      <c:valAx>
        <c:axId val="204375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4375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0.10833</cdr:y>
    </cdr:from>
    <cdr:to>
      <cdr:x>0.33472</cdr:x>
      <cdr:y>0.20458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3749B6F5-FD2E-85C1-CD64-E7D382C7D0D8}"/>
            </a:ext>
          </a:extLst>
        </cdr:cNvPr>
        <cdr:cNvSpPr txBox="1"/>
      </cdr:nvSpPr>
      <cdr:spPr>
        <a:xfrm xmlns:a="http://schemas.openxmlformats.org/drawingml/2006/main">
          <a:off x="0" y="297178"/>
          <a:ext cx="1530340" cy="2640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zh-CN" altLang="en-US" sz="800" dirty="0"/>
            <a:t>单位：亿元</a:t>
          </a:r>
          <a:endParaRPr lang="en-US" altLang="zh-CN" sz="8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0.06944</cdr:y>
    </cdr:from>
    <cdr:to>
      <cdr:x>0.17083</cdr:x>
      <cdr:y>0.14699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746014CD-989B-9C9C-7145-9C6B4DED2DDA}"/>
            </a:ext>
          </a:extLst>
        </cdr:cNvPr>
        <cdr:cNvSpPr txBox="1"/>
      </cdr:nvSpPr>
      <cdr:spPr>
        <a:xfrm xmlns:a="http://schemas.openxmlformats.org/drawingml/2006/main">
          <a:off x="0" y="190500"/>
          <a:ext cx="781050" cy="2127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800"/>
            <a:t>单位：亿元</a:t>
          </a:r>
          <a:endParaRPr lang="en-US" altLang="zh-CN" sz="8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0.00119</cdr:x>
      <cdr:y>0.08466</cdr:y>
    </cdr:from>
    <cdr:to>
      <cdr:x>0.17196</cdr:x>
      <cdr:y>0.16384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B2DE153E-479E-E24D-4ECC-349A42ADA2E3}"/>
            </a:ext>
          </a:extLst>
        </cdr:cNvPr>
        <cdr:cNvSpPr txBox="1"/>
      </cdr:nvSpPr>
      <cdr:spPr>
        <a:xfrm xmlns:a="http://schemas.openxmlformats.org/drawingml/2006/main">
          <a:off x="5443" y="232229"/>
          <a:ext cx="780740" cy="2172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CN" altLang="en-US" sz="800"/>
            <a:t>单位：亿元</a:t>
          </a:r>
          <a:endParaRPr lang="en-US" altLang="zh-CN" sz="8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89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三湘银行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09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533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63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720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218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498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三湘银行在内部架构设置上，在符合监管要求的前提下，突破传统银行的架构模式，构建“总行</a:t>
            </a:r>
            <a:r>
              <a:rPr lang="en-US" altLang="zh-CN" b="0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事业部” 的组织架构形态，成立以行业为整体服务对象的产业事业部，强化行业洞察和专业协同，形成“行业</a:t>
            </a:r>
            <a:r>
              <a:rPr lang="en-US" altLang="zh-CN" b="0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产品</a:t>
            </a:r>
            <a:r>
              <a:rPr lang="en-US" altLang="zh-CN" b="0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0" i="0" dirty="0">
                <a:solidFill>
                  <a:srgbClr val="4D4F5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营销”协同合作。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02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693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5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8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08400" y="1524202"/>
            <a:ext cx="10969200" cy="4759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92087" y="190500"/>
            <a:ext cx="4038600" cy="4038600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lnTo>
                  <a:pt x="4038600" y="2019300"/>
                </a:lnTo>
                <a:lnTo>
                  <a:pt x="2019300" y="4038600"/>
                </a:lnTo>
                <a:lnTo>
                  <a:pt x="0" y="2019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586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极简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" y="9137"/>
            <a:ext cx="12167641" cy="6839726"/>
          </a:xfrm>
          <a:prstGeom prst="rect">
            <a:avLst/>
          </a:prstGeom>
        </p:spPr>
      </p:pic>
      <p:pic>
        <p:nvPicPr>
          <p:cNvPr id="2" name="Picture 1" descr="\\RI-SERVER\New Clients\REX\Creative\02 LOGO\PPT素材\PPT08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433" y="357717"/>
            <a:ext cx="1153584" cy="115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8812" y="630523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79102C40-E18B-459F-B0E6-F421B28A4CE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409" y="317609"/>
            <a:ext cx="1185459" cy="3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4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473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9102C40-E18B-459F-B0E6-F421B28A4C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98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  <a:prstGeom prst="rect">
            <a:avLst/>
          </a:prstGeo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  <a:prstGeom prst="rect">
            <a:avLst/>
          </a:prstGeo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11229568" y="5847560"/>
            <a:ext cx="532711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032267" y="6220556"/>
            <a:ext cx="17812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DIGITAL FINANCE OF INDUSTRY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9583675" y="6173734"/>
            <a:ext cx="2178604" cy="0"/>
          </a:xfrm>
          <a:prstGeom prst="line">
            <a:avLst/>
          </a:prstGeom>
          <a:ln>
            <a:solidFill>
              <a:srgbClr val="2B3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5218771"/>
            <a:ext cx="12192000" cy="1639229"/>
          </a:xfrm>
          <a:prstGeom prst="rect">
            <a:avLst/>
          </a:prstGeom>
          <a:solidFill>
            <a:srgbClr val="535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23FF32-456A-4F58-AE56-14E0C63DA5D7}"/>
              </a:ext>
            </a:extLst>
          </p:cNvPr>
          <p:cNvSpPr txBox="1"/>
          <p:nvPr/>
        </p:nvSpPr>
        <p:spPr>
          <a:xfrm>
            <a:off x="17734" y="1927813"/>
            <a:ext cx="9141907" cy="18876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ts val="7000"/>
              </a:lnSpc>
            </a:pPr>
            <a:r>
              <a:rPr lang="zh-CN" altLang="en-US" sz="6600" b="1" spc="-300" dirty="0">
                <a:solidFill>
                  <a:srgbClr val="494C93"/>
                </a:solidFill>
                <a:cs typeface="+mn-ea"/>
                <a:sym typeface="+mn-lt"/>
              </a:rPr>
              <a:t>湖南三湘银行</a:t>
            </a:r>
            <a:endParaRPr lang="en-US" altLang="zh-CN" sz="6600" b="1" spc="-300" dirty="0">
              <a:solidFill>
                <a:srgbClr val="494C93"/>
              </a:solidFill>
              <a:cs typeface="+mn-ea"/>
              <a:sym typeface="+mn-lt"/>
            </a:endParaRPr>
          </a:p>
          <a:p>
            <a:pPr>
              <a:lnSpc>
                <a:spcPts val="7000"/>
              </a:lnSpc>
            </a:pPr>
            <a:r>
              <a:rPr lang="zh-CN" altLang="en-US" sz="6600" b="1" spc="-300" dirty="0">
                <a:solidFill>
                  <a:srgbClr val="494C93"/>
                </a:solidFill>
                <a:cs typeface="+mn-ea"/>
                <a:sym typeface="+mn-lt"/>
              </a:rPr>
              <a:t>简介及数字化发展情况</a:t>
            </a:r>
            <a:endParaRPr lang="en-US" altLang="zh-CN" sz="6600" b="1" spc="-300" dirty="0">
              <a:solidFill>
                <a:srgbClr val="494C93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10301838" y="931395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一家懂金融的科技公司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946256" y="6273835"/>
            <a:ext cx="46368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466375" y="6179801"/>
            <a:ext cx="116732" cy="9403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6478870" y="1439627"/>
            <a:ext cx="3270500" cy="1432034"/>
            <a:chOff x="5540220" y="1451736"/>
            <a:chExt cx="3270500" cy="1432034"/>
          </a:xfrm>
        </p:grpSpPr>
        <p:sp>
          <p:nvSpPr>
            <p:cNvPr id="11" name="椭圆 10"/>
            <p:cNvSpPr/>
            <p:nvPr/>
          </p:nvSpPr>
          <p:spPr>
            <a:xfrm rot="18974905">
              <a:off x="5540220" y="1816912"/>
              <a:ext cx="3270500" cy="1066858"/>
            </a:xfrm>
            <a:prstGeom prst="ellipse">
              <a:avLst/>
            </a:prstGeom>
            <a:noFill/>
            <a:ln>
              <a:solidFill>
                <a:srgbClr val="535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326768">
              <a:off x="8251319" y="1451736"/>
              <a:ext cx="271976" cy="296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9473086" y="541941"/>
            <a:ext cx="235994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50" dirty="0">
                <a:solidFill>
                  <a:srgbClr val="494C93"/>
                </a:solidFill>
                <a:cs typeface="+mn-ea"/>
                <a:sym typeface="+mn-lt"/>
              </a:rPr>
              <a:t>A TECHNOLOGY COMPANY THAT</a:t>
            </a:r>
            <a:endParaRPr lang="en-US" altLang="zh-CN" sz="1050" dirty="0">
              <a:solidFill>
                <a:srgbClr val="494C93"/>
              </a:solidFill>
              <a:cs typeface="+mn-ea"/>
              <a:sym typeface="+mn-lt"/>
            </a:endParaRPr>
          </a:p>
          <a:p>
            <a:pPr algn="r"/>
            <a:r>
              <a:rPr lang="zh-CN" altLang="en-US" sz="1050" dirty="0">
                <a:solidFill>
                  <a:srgbClr val="494C93"/>
                </a:solidFill>
                <a:cs typeface="+mn-ea"/>
                <a:sym typeface="+mn-lt"/>
              </a:rPr>
              <a:t>UNDERSTANDS FINANCE</a:t>
            </a:r>
          </a:p>
        </p:txBody>
      </p:sp>
      <p:sp>
        <p:nvSpPr>
          <p:cNvPr id="15" name="矩形 14"/>
          <p:cNvSpPr/>
          <p:nvPr/>
        </p:nvSpPr>
        <p:spPr>
          <a:xfrm>
            <a:off x="873439" y="6019069"/>
            <a:ext cx="181171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A technology company that</a:t>
            </a:r>
            <a:endParaRPr lang="en-US" altLang="zh-CN" sz="1050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Understands finance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41" y="5795727"/>
            <a:ext cx="2108607" cy="4853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8109">
            <a:off x="7915791" y="1324618"/>
            <a:ext cx="396658" cy="38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9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34182" y="376127"/>
            <a:ext cx="11328097" cy="596844"/>
            <a:chOff x="434142" y="387489"/>
            <a:chExt cx="11328097" cy="596844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湖南三湘银行经营状况展示</a:t>
              </a: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29568" y="5847560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10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FEBD93-CBAD-5175-6307-494B15F4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16" y="1049340"/>
            <a:ext cx="8331945" cy="498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1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AE0EFC-A955-6C35-9FF6-F5B2A5E01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02C40-E18B-459F-B0E6-F421B28A4CE4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 descr="背景图案&#10;&#10;低可信度描述已自动生成">
            <a:extLst>
              <a:ext uri="{FF2B5EF4-FFF2-40B4-BE49-F238E27FC236}">
                <a16:creationId xmlns:a16="http://schemas.microsoft.com/office/drawing/2014/main" id="{55056D58-D4BB-ACC6-4C71-BF0C21F22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631" y="6229318"/>
            <a:ext cx="527077" cy="62868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92074F0-3BD5-5791-E78B-C6576A1D0A7F}"/>
              </a:ext>
            </a:extLst>
          </p:cNvPr>
          <p:cNvGrpSpPr/>
          <p:nvPr/>
        </p:nvGrpSpPr>
        <p:grpSpPr>
          <a:xfrm>
            <a:off x="431951" y="297679"/>
            <a:ext cx="11328097" cy="596844"/>
            <a:chOff x="434142" y="387489"/>
            <a:chExt cx="11328097" cy="59684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41C519A-FC60-8F4C-81A0-34F3197FE408}"/>
                </a:ext>
              </a:extLst>
            </p:cNvPr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湖南三湘银行业务规模数据</a:t>
              </a:r>
            </a:p>
          </p:txBody>
        </p:sp>
        <p:cxnSp>
          <p:nvCxnSpPr>
            <p:cNvPr id="9" name="直接连接符 22">
              <a:extLst>
                <a:ext uri="{FF2B5EF4-FFF2-40B4-BE49-F238E27FC236}">
                  <a16:creationId xmlns:a16="http://schemas.microsoft.com/office/drawing/2014/main" id="{10C18CCC-6AF4-EF59-B712-BDBBE7E7C17B}"/>
                </a:ext>
              </a:extLst>
            </p:cNvPr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1E3186C-06E1-0A56-3B5D-1E6A756804D2}"/>
                </a:ext>
              </a:extLst>
            </p:cNvPr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9A381A7B-6144-186F-B23B-E98092F33E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6895400"/>
              </p:ext>
            </p:extLst>
          </p:nvPr>
        </p:nvGraphicFramePr>
        <p:xfrm>
          <a:off x="3331831" y="3948675"/>
          <a:ext cx="4805998" cy="2877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294F85EF-34A1-9427-BAFB-DA850DC997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081880"/>
              </p:ext>
            </p:extLst>
          </p:nvPr>
        </p:nvGraphicFramePr>
        <p:xfrm>
          <a:off x="6465708" y="1212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A10DD3D7-C9BD-75B4-8406-3491CD028E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5613316"/>
              </p:ext>
            </p:extLst>
          </p:nvPr>
        </p:nvGraphicFramePr>
        <p:xfrm>
          <a:off x="431951" y="1212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图形 15" descr="箭头: 顺时针弯曲 轮廓">
            <a:extLst>
              <a:ext uri="{FF2B5EF4-FFF2-40B4-BE49-F238E27FC236}">
                <a16:creationId xmlns:a16="http://schemas.microsoft.com/office/drawing/2014/main" id="{0D9CA17C-6B36-D38D-8FEA-AEBCB876E2CB}"/>
              </a:ext>
            </a:extLst>
          </p:cNvPr>
          <p:cNvSpPr/>
          <p:nvPr/>
        </p:nvSpPr>
        <p:spPr>
          <a:xfrm rot="3059526" flipH="1">
            <a:off x="2564429" y="1588334"/>
            <a:ext cx="764791" cy="2337104"/>
          </a:xfrm>
          <a:custGeom>
            <a:avLst/>
            <a:gdLst>
              <a:gd name="connsiteX0" fmla="*/ 228600 w 514256"/>
              <a:gd name="connsiteY0" fmla="*/ 0 h 693515"/>
              <a:gd name="connsiteX1" fmla="*/ 0 w 514256"/>
              <a:gd name="connsiteY1" fmla="*/ 228686 h 693515"/>
              <a:gd name="connsiteX2" fmla="*/ 123825 w 514256"/>
              <a:gd name="connsiteY2" fmla="*/ 228686 h 693515"/>
              <a:gd name="connsiteX3" fmla="*/ 508063 w 514256"/>
              <a:gd name="connsiteY3" fmla="*/ 693277 h 693515"/>
              <a:gd name="connsiteX4" fmla="*/ 509578 w 514256"/>
              <a:gd name="connsiteY4" fmla="*/ 693515 h 693515"/>
              <a:gd name="connsiteX5" fmla="*/ 514255 w 514256"/>
              <a:gd name="connsiteY5" fmla="*/ 688557 h 693515"/>
              <a:gd name="connsiteX6" fmla="*/ 512064 w 514256"/>
              <a:gd name="connsiteY6" fmla="*/ 684657 h 693515"/>
              <a:gd name="connsiteX7" fmla="*/ 323850 w 514256"/>
              <a:gd name="connsiteY7" fmla="*/ 228686 h 693515"/>
              <a:gd name="connsiteX8" fmla="*/ 457200 w 514256"/>
              <a:gd name="connsiteY8" fmla="*/ 228686 h 693515"/>
              <a:gd name="connsiteX9" fmla="*/ 304800 w 514256"/>
              <a:gd name="connsiteY9" fmla="*/ 209617 h 693515"/>
              <a:gd name="connsiteX10" fmla="*/ 304800 w 514256"/>
              <a:gd name="connsiteY10" fmla="*/ 228667 h 693515"/>
              <a:gd name="connsiteX11" fmla="*/ 434940 w 514256"/>
              <a:gd name="connsiteY11" fmla="*/ 644233 h 693515"/>
              <a:gd name="connsiteX12" fmla="*/ 434826 w 514256"/>
              <a:gd name="connsiteY12" fmla="*/ 644376 h 693515"/>
              <a:gd name="connsiteX13" fmla="*/ 142875 w 514256"/>
              <a:gd name="connsiteY13" fmla="*/ 227800 h 693515"/>
              <a:gd name="connsiteX14" fmla="*/ 142875 w 514256"/>
              <a:gd name="connsiteY14" fmla="*/ 209636 h 693515"/>
              <a:gd name="connsiteX15" fmla="*/ 45615 w 514256"/>
              <a:gd name="connsiteY15" fmla="*/ 209636 h 693515"/>
              <a:gd name="connsiteX16" fmla="*/ 228076 w 514256"/>
              <a:gd name="connsiteY16" fmla="*/ 26546 h 693515"/>
              <a:gd name="connsiteX17" fmla="*/ 228209 w 514256"/>
              <a:gd name="connsiteY17" fmla="*/ 26546 h 693515"/>
              <a:gd name="connsiteX18" fmla="*/ 411251 w 514256"/>
              <a:gd name="connsiteY18" fmla="*/ 209636 h 69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14256" h="693515">
                <a:moveTo>
                  <a:pt x="228600" y="0"/>
                </a:moveTo>
                <a:lnTo>
                  <a:pt x="0" y="228686"/>
                </a:lnTo>
                <a:lnTo>
                  <a:pt x="123825" y="228686"/>
                </a:lnTo>
                <a:cubicBezTo>
                  <a:pt x="123825" y="229638"/>
                  <a:pt x="156372" y="586007"/>
                  <a:pt x="508063" y="693277"/>
                </a:cubicBezTo>
                <a:cubicBezTo>
                  <a:pt x="508554" y="693431"/>
                  <a:pt x="509065" y="693511"/>
                  <a:pt x="509578" y="693515"/>
                </a:cubicBezTo>
                <a:cubicBezTo>
                  <a:pt x="512238" y="693437"/>
                  <a:pt x="514332" y="691217"/>
                  <a:pt x="514255" y="688557"/>
                </a:cubicBezTo>
                <a:cubicBezTo>
                  <a:pt x="514208" y="686976"/>
                  <a:pt x="513390" y="685519"/>
                  <a:pt x="512064" y="684657"/>
                </a:cubicBezTo>
                <a:cubicBezTo>
                  <a:pt x="446437" y="642880"/>
                  <a:pt x="323850" y="525170"/>
                  <a:pt x="323850" y="228686"/>
                </a:cubicBezTo>
                <a:lnTo>
                  <a:pt x="457200" y="228686"/>
                </a:lnTo>
                <a:close/>
                <a:moveTo>
                  <a:pt x="304800" y="209617"/>
                </a:moveTo>
                <a:lnTo>
                  <a:pt x="304800" y="228667"/>
                </a:lnTo>
                <a:cubicBezTo>
                  <a:pt x="304800" y="449085"/>
                  <a:pt x="370732" y="574424"/>
                  <a:pt x="434940" y="644233"/>
                </a:cubicBezTo>
                <a:cubicBezTo>
                  <a:pt x="435016" y="644309"/>
                  <a:pt x="434940" y="644414"/>
                  <a:pt x="434826" y="644376"/>
                </a:cubicBezTo>
                <a:cubicBezTo>
                  <a:pt x="176717" y="519903"/>
                  <a:pt x="144428" y="242773"/>
                  <a:pt x="142875" y="227800"/>
                </a:cubicBezTo>
                <a:lnTo>
                  <a:pt x="142875" y="209636"/>
                </a:lnTo>
                <a:lnTo>
                  <a:pt x="45615" y="209636"/>
                </a:lnTo>
                <a:cubicBezTo>
                  <a:pt x="114424" y="140103"/>
                  <a:pt x="197063" y="56921"/>
                  <a:pt x="228076" y="26546"/>
                </a:cubicBezTo>
                <a:cubicBezTo>
                  <a:pt x="228113" y="26510"/>
                  <a:pt x="228172" y="26510"/>
                  <a:pt x="228209" y="26546"/>
                </a:cubicBezTo>
                <a:lnTo>
                  <a:pt x="411251" y="209636"/>
                </a:ln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图形 15" descr="箭头: 顺时针弯曲 轮廓">
            <a:extLst>
              <a:ext uri="{FF2B5EF4-FFF2-40B4-BE49-F238E27FC236}">
                <a16:creationId xmlns:a16="http://schemas.microsoft.com/office/drawing/2014/main" id="{B1E30A06-59B2-D898-F843-1EE18122AA23}"/>
              </a:ext>
            </a:extLst>
          </p:cNvPr>
          <p:cNvSpPr/>
          <p:nvPr/>
        </p:nvSpPr>
        <p:spPr>
          <a:xfrm rot="3059526" flipH="1">
            <a:off x="8713143" y="1747461"/>
            <a:ext cx="764791" cy="2337104"/>
          </a:xfrm>
          <a:custGeom>
            <a:avLst/>
            <a:gdLst>
              <a:gd name="connsiteX0" fmla="*/ 228600 w 514256"/>
              <a:gd name="connsiteY0" fmla="*/ 0 h 693515"/>
              <a:gd name="connsiteX1" fmla="*/ 0 w 514256"/>
              <a:gd name="connsiteY1" fmla="*/ 228686 h 693515"/>
              <a:gd name="connsiteX2" fmla="*/ 123825 w 514256"/>
              <a:gd name="connsiteY2" fmla="*/ 228686 h 693515"/>
              <a:gd name="connsiteX3" fmla="*/ 508063 w 514256"/>
              <a:gd name="connsiteY3" fmla="*/ 693277 h 693515"/>
              <a:gd name="connsiteX4" fmla="*/ 509578 w 514256"/>
              <a:gd name="connsiteY4" fmla="*/ 693515 h 693515"/>
              <a:gd name="connsiteX5" fmla="*/ 514255 w 514256"/>
              <a:gd name="connsiteY5" fmla="*/ 688557 h 693515"/>
              <a:gd name="connsiteX6" fmla="*/ 512064 w 514256"/>
              <a:gd name="connsiteY6" fmla="*/ 684657 h 693515"/>
              <a:gd name="connsiteX7" fmla="*/ 323850 w 514256"/>
              <a:gd name="connsiteY7" fmla="*/ 228686 h 693515"/>
              <a:gd name="connsiteX8" fmla="*/ 457200 w 514256"/>
              <a:gd name="connsiteY8" fmla="*/ 228686 h 693515"/>
              <a:gd name="connsiteX9" fmla="*/ 304800 w 514256"/>
              <a:gd name="connsiteY9" fmla="*/ 209617 h 693515"/>
              <a:gd name="connsiteX10" fmla="*/ 304800 w 514256"/>
              <a:gd name="connsiteY10" fmla="*/ 228667 h 693515"/>
              <a:gd name="connsiteX11" fmla="*/ 434940 w 514256"/>
              <a:gd name="connsiteY11" fmla="*/ 644233 h 693515"/>
              <a:gd name="connsiteX12" fmla="*/ 434826 w 514256"/>
              <a:gd name="connsiteY12" fmla="*/ 644376 h 693515"/>
              <a:gd name="connsiteX13" fmla="*/ 142875 w 514256"/>
              <a:gd name="connsiteY13" fmla="*/ 227800 h 693515"/>
              <a:gd name="connsiteX14" fmla="*/ 142875 w 514256"/>
              <a:gd name="connsiteY14" fmla="*/ 209636 h 693515"/>
              <a:gd name="connsiteX15" fmla="*/ 45615 w 514256"/>
              <a:gd name="connsiteY15" fmla="*/ 209636 h 693515"/>
              <a:gd name="connsiteX16" fmla="*/ 228076 w 514256"/>
              <a:gd name="connsiteY16" fmla="*/ 26546 h 693515"/>
              <a:gd name="connsiteX17" fmla="*/ 228209 w 514256"/>
              <a:gd name="connsiteY17" fmla="*/ 26546 h 693515"/>
              <a:gd name="connsiteX18" fmla="*/ 411251 w 514256"/>
              <a:gd name="connsiteY18" fmla="*/ 209636 h 69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14256" h="693515">
                <a:moveTo>
                  <a:pt x="228600" y="0"/>
                </a:moveTo>
                <a:lnTo>
                  <a:pt x="0" y="228686"/>
                </a:lnTo>
                <a:lnTo>
                  <a:pt x="123825" y="228686"/>
                </a:lnTo>
                <a:cubicBezTo>
                  <a:pt x="123825" y="229638"/>
                  <a:pt x="156372" y="586007"/>
                  <a:pt x="508063" y="693277"/>
                </a:cubicBezTo>
                <a:cubicBezTo>
                  <a:pt x="508554" y="693431"/>
                  <a:pt x="509065" y="693511"/>
                  <a:pt x="509578" y="693515"/>
                </a:cubicBezTo>
                <a:cubicBezTo>
                  <a:pt x="512238" y="693437"/>
                  <a:pt x="514332" y="691217"/>
                  <a:pt x="514255" y="688557"/>
                </a:cubicBezTo>
                <a:cubicBezTo>
                  <a:pt x="514208" y="686976"/>
                  <a:pt x="513390" y="685519"/>
                  <a:pt x="512064" y="684657"/>
                </a:cubicBezTo>
                <a:cubicBezTo>
                  <a:pt x="446437" y="642880"/>
                  <a:pt x="323850" y="525170"/>
                  <a:pt x="323850" y="228686"/>
                </a:cubicBezTo>
                <a:lnTo>
                  <a:pt x="457200" y="228686"/>
                </a:lnTo>
                <a:close/>
                <a:moveTo>
                  <a:pt x="304800" y="209617"/>
                </a:moveTo>
                <a:lnTo>
                  <a:pt x="304800" y="228667"/>
                </a:lnTo>
                <a:cubicBezTo>
                  <a:pt x="304800" y="449085"/>
                  <a:pt x="370732" y="574424"/>
                  <a:pt x="434940" y="644233"/>
                </a:cubicBezTo>
                <a:cubicBezTo>
                  <a:pt x="435016" y="644309"/>
                  <a:pt x="434940" y="644414"/>
                  <a:pt x="434826" y="644376"/>
                </a:cubicBezTo>
                <a:cubicBezTo>
                  <a:pt x="176717" y="519903"/>
                  <a:pt x="144428" y="242773"/>
                  <a:pt x="142875" y="227800"/>
                </a:cubicBezTo>
                <a:lnTo>
                  <a:pt x="142875" y="209636"/>
                </a:lnTo>
                <a:lnTo>
                  <a:pt x="45615" y="209636"/>
                </a:lnTo>
                <a:cubicBezTo>
                  <a:pt x="114424" y="140103"/>
                  <a:pt x="197063" y="56921"/>
                  <a:pt x="228076" y="26546"/>
                </a:cubicBezTo>
                <a:cubicBezTo>
                  <a:pt x="228113" y="26510"/>
                  <a:pt x="228172" y="26510"/>
                  <a:pt x="228209" y="26546"/>
                </a:cubicBezTo>
                <a:lnTo>
                  <a:pt x="411251" y="209636"/>
                </a:ln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图形 15" descr="箭头: 顺时针弯曲 轮廓">
            <a:extLst>
              <a:ext uri="{FF2B5EF4-FFF2-40B4-BE49-F238E27FC236}">
                <a16:creationId xmlns:a16="http://schemas.microsoft.com/office/drawing/2014/main" id="{6AE089D2-F995-9231-9F57-C7C9ADB30CE4}"/>
              </a:ext>
            </a:extLst>
          </p:cNvPr>
          <p:cNvSpPr/>
          <p:nvPr/>
        </p:nvSpPr>
        <p:spPr>
          <a:xfrm rot="3666223" flipH="1">
            <a:off x="5571634" y="4410179"/>
            <a:ext cx="733996" cy="2718354"/>
          </a:xfrm>
          <a:custGeom>
            <a:avLst/>
            <a:gdLst>
              <a:gd name="connsiteX0" fmla="*/ 228600 w 514256"/>
              <a:gd name="connsiteY0" fmla="*/ 0 h 693515"/>
              <a:gd name="connsiteX1" fmla="*/ 0 w 514256"/>
              <a:gd name="connsiteY1" fmla="*/ 228686 h 693515"/>
              <a:gd name="connsiteX2" fmla="*/ 123825 w 514256"/>
              <a:gd name="connsiteY2" fmla="*/ 228686 h 693515"/>
              <a:gd name="connsiteX3" fmla="*/ 508063 w 514256"/>
              <a:gd name="connsiteY3" fmla="*/ 693277 h 693515"/>
              <a:gd name="connsiteX4" fmla="*/ 509578 w 514256"/>
              <a:gd name="connsiteY4" fmla="*/ 693515 h 693515"/>
              <a:gd name="connsiteX5" fmla="*/ 514255 w 514256"/>
              <a:gd name="connsiteY5" fmla="*/ 688557 h 693515"/>
              <a:gd name="connsiteX6" fmla="*/ 512064 w 514256"/>
              <a:gd name="connsiteY6" fmla="*/ 684657 h 693515"/>
              <a:gd name="connsiteX7" fmla="*/ 323850 w 514256"/>
              <a:gd name="connsiteY7" fmla="*/ 228686 h 693515"/>
              <a:gd name="connsiteX8" fmla="*/ 457200 w 514256"/>
              <a:gd name="connsiteY8" fmla="*/ 228686 h 693515"/>
              <a:gd name="connsiteX9" fmla="*/ 304800 w 514256"/>
              <a:gd name="connsiteY9" fmla="*/ 209617 h 693515"/>
              <a:gd name="connsiteX10" fmla="*/ 304800 w 514256"/>
              <a:gd name="connsiteY10" fmla="*/ 228667 h 693515"/>
              <a:gd name="connsiteX11" fmla="*/ 434940 w 514256"/>
              <a:gd name="connsiteY11" fmla="*/ 644233 h 693515"/>
              <a:gd name="connsiteX12" fmla="*/ 434826 w 514256"/>
              <a:gd name="connsiteY12" fmla="*/ 644376 h 693515"/>
              <a:gd name="connsiteX13" fmla="*/ 142875 w 514256"/>
              <a:gd name="connsiteY13" fmla="*/ 227800 h 693515"/>
              <a:gd name="connsiteX14" fmla="*/ 142875 w 514256"/>
              <a:gd name="connsiteY14" fmla="*/ 209636 h 693515"/>
              <a:gd name="connsiteX15" fmla="*/ 45615 w 514256"/>
              <a:gd name="connsiteY15" fmla="*/ 209636 h 693515"/>
              <a:gd name="connsiteX16" fmla="*/ 228076 w 514256"/>
              <a:gd name="connsiteY16" fmla="*/ 26546 h 693515"/>
              <a:gd name="connsiteX17" fmla="*/ 228209 w 514256"/>
              <a:gd name="connsiteY17" fmla="*/ 26546 h 693515"/>
              <a:gd name="connsiteX18" fmla="*/ 411251 w 514256"/>
              <a:gd name="connsiteY18" fmla="*/ 209636 h 69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14256" h="693515">
                <a:moveTo>
                  <a:pt x="228600" y="0"/>
                </a:moveTo>
                <a:lnTo>
                  <a:pt x="0" y="228686"/>
                </a:lnTo>
                <a:lnTo>
                  <a:pt x="123825" y="228686"/>
                </a:lnTo>
                <a:cubicBezTo>
                  <a:pt x="123825" y="229638"/>
                  <a:pt x="156372" y="586007"/>
                  <a:pt x="508063" y="693277"/>
                </a:cubicBezTo>
                <a:cubicBezTo>
                  <a:pt x="508554" y="693431"/>
                  <a:pt x="509065" y="693511"/>
                  <a:pt x="509578" y="693515"/>
                </a:cubicBezTo>
                <a:cubicBezTo>
                  <a:pt x="512238" y="693437"/>
                  <a:pt x="514332" y="691217"/>
                  <a:pt x="514255" y="688557"/>
                </a:cubicBezTo>
                <a:cubicBezTo>
                  <a:pt x="514208" y="686976"/>
                  <a:pt x="513390" y="685519"/>
                  <a:pt x="512064" y="684657"/>
                </a:cubicBezTo>
                <a:cubicBezTo>
                  <a:pt x="446437" y="642880"/>
                  <a:pt x="323850" y="525170"/>
                  <a:pt x="323850" y="228686"/>
                </a:cubicBezTo>
                <a:lnTo>
                  <a:pt x="457200" y="228686"/>
                </a:lnTo>
                <a:close/>
                <a:moveTo>
                  <a:pt x="304800" y="209617"/>
                </a:moveTo>
                <a:lnTo>
                  <a:pt x="304800" y="228667"/>
                </a:lnTo>
                <a:cubicBezTo>
                  <a:pt x="304800" y="449085"/>
                  <a:pt x="370732" y="574424"/>
                  <a:pt x="434940" y="644233"/>
                </a:cubicBezTo>
                <a:cubicBezTo>
                  <a:pt x="435016" y="644309"/>
                  <a:pt x="434940" y="644414"/>
                  <a:pt x="434826" y="644376"/>
                </a:cubicBezTo>
                <a:cubicBezTo>
                  <a:pt x="176717" y="519903"/>
                  <a:pt x="144428" y="242773"/>
                  <a:pt x="142875" y="227800"/>
                </a:cubicBezTo>
                <a:lnTo>
                  <a:pt x="142875" y="209636"/>
                </a:lnTo>
                <a:lnTo>
                  <a:pt x="45615" y="209636"/>
                </a:lnTo>
                <a:cubicBezTo>
                  <a:pt x="114424" y="140103"/>
                  <a:pt x="197063" y="56921"/>
                  <a:pt x="228076" y="26546"/>
                </a:cubicBezTo>
                <a:cubicBezTo>
                  <a:pt x="228113" y="26510"/>
                  <a:pt x="228172" y="26510"/>
                  <a:pt x="228209" y="26546"/>
                </a:cubicBezTo>
                <a:lnTo>
                  <a:pt x="411251" y="209636"/>
                </a:lnTo>
                <a:close/>
              </a:path>
            </a:pathLst>
          </a:custGeom>
          <a:solidFill>
            <a:srgbClr val="FFC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灯片编号占位符 11">
            <a:extLst>
              <a:ext uri="{FF2B5EF4-FFF2-40B4-BE49-F238E27FC236}">
                <a16:creationId xmlns:a16="http://schemas.microsoft.com/office/drawing/2014/main" id="{FD7610B1-697B-FADF-B267-3AE924E3CA08}"/>
              </a:ext>
            </a:extLst>
          </p:cNvPr>
          <p:cNvSpPr txBox="1">
            <a:spLocks/>
          </p:cNvSpPr>
          <p:nvPr/>
        </p:nvSpPr>
        <p:spPr>
          <a:xfrm>
            <a:off x="11180113" y="5833477"/>
            <a:ext cx="54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7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18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10508" y="1776672"/>
            <a:ext cx="2990850" cy="3168650"/>
          </a:xfrm>
          <a:prstGeom prst="rect">
            <a:avLst/>
          </a:prstGeom>
        </p:spPr>
      </p:pic>
      <p:sp>
        <p:nvSpPr>
          <p:cNvPr id="4" name="Object 303"/>
          <p:cNvSpPr txBox="1"/>
          <p:nvPr/>
        </p:nvSpPr>
        <p:spPr>
          <a:xfrm>
            <a:off x="759121" y="439609"/>
            <a:ext cx="4792130" cy="286872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spc="2000" dirty="0">
                <a:solidFill>
                  <a:srgbClr val="D0D0D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一家懂金融的科技公司</a:t>
            </a:r>
            <a:endParaRPr lang="zh-CN" altLang="en-US" sz="900" spc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Object 304"/>
          <p:cNvSpPr txBox="1"/>
          <p:nvPr/>
        </p:nvSpPr>
        <p:spPr>
          <a:xfrm>
            <a:off x="6809319" y="2236616"/>
            <a:ext cx="6095064" cy="89617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400" b="0" dirty="0">
                <a:solidFill>
                  <a:srgbClr val="F4F4F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PART </a:t>
            </a:r>
            <a:r>
              <a:rPr lang="en-US" altLang="zh-CN" sz="5400" b="0" dirty="0">
                <a:solidFill>
                  <a:srgbClr val="F4F4F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ONE</a:t>
            </a:r>
          </a:p>
        </p:txBody>
      </p:sp>
      <p:sp>
        <p:nvSpPr>
          <p:cNvPr id="6" name="Object 305"/>
          <p:cNvSpPr txBox="1"/>
          <p:nvPr/>
        </p:nvSpPr>
        <p:spPr>
          <a:xfrm>
            <a:off x="5037893" y="2647646"/>
            <a:ext cx="6526578" cy="97029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对公业务总体情况及数字化转型进展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  <a:p>
            <a:pPr algn="l">
              <a:lnSpc>
                <a:spcPct val="100000"/>
              </a:lnSpc>
            </a:pPr>
            <a:endParaRPr lang="zh-CN" altLang="en-US" sz="6000" dirty="0">
              <a:gradFill flip="none" rotWithShape="1">
                <a:gsLst>
                  <a:gs pos="0">
                    <a:srgbClr val="303878"/>
                  </a:gs>
                  <a:gs pos="100000">
                    <a:srgbClr val="4C4F97"/>
                  </a:gs>
                </a:gsLst>
                <a:lin ang="1560000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Object 309"/>
          <p:cNvSpPr txBox="1"/>
          <p:nvPr/>
        </p:nvSpPr>
        <p:spPr>
          <a:xfrm>
            <a:off x="1950343" y="2588232"/>
            <a:ext cx="3087550" cy="1617162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800" dirty="0">
                <a:solidFill>
                  <a:srgbClr val="F6C9A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altLang="zh-CN" sz="8800" dirty="0">
                <a:solidFill>
                  <a:srgbClr val="F6C9A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11180113" y="5833477"/>
            <a:ext cx="54356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501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34182" y="347447"/>
            <a:ext cx="11328097" cy="596844"/>
            <a:chOff x="434142" y="387489"/>
            <a:chExt cx="11328097" cy="596844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长沙市经济及产业情况</a:t>
              </a: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29568" y="5847560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13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EFF46-1803-797A-D856-A38BE4B6090B}"/>
              </a:ext>
            </a:extLst>
          </p:cNvPr>
          <p:cNvSpPr txBox="1">
            <a:spLocks/>
          </p:cNvSpPr>
          <p:nvPr/>
        </p:nvSpPr>
        <p:spPr>
          <a:xfrm>
            <a:off x="11229568" y="5847560"/>
            <a:ext cx="532711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1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思源黑体 CN Normal" panose="020B0400000000000000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E70B2-8BF9-45C0-BB95-33D1B9D3A854}" type="slidenum">
              <a:rPr lang="zh-CN" altLang="en-US" smtClean="0">
                <a:latin typeface="+mn-lt"/>
                <a:ea typeface="+mn-ea"/>
                <a:cs typeface="+mn-ea"/>
                <a:sym typeface="+mn-lt"/>
              </a:rPr>
              <a:pPr/>
              <a:t>13</a:t>
            </a:fld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D292A02-F946-5F8F-B35E-85246CA86CDA}"/>
              </a:ext>
            </a:extLst>
          </p:cNvPr>
          <p:cNvGrpSpPr/>
          <p:nvPr/>
        </p:nvGrpSpPr>
        <p:grpSpPr>
          <a:xfrm>
            <a:off x="182239" y="943798"/>
            <a:ext cx="11746182" cy="5781132"/>
            <a:chOff x="175889" y="1058098"/>
            <a:chExt cx="11746182" cy="5781132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767C3B3-C342-CF17-F882-958626493ABC}"/>
                </a:ext>
              </a:extLst>
            </p:cNvPr>
            <p:cNvSpPr/>
            <p:nvPr/>
          </p:nvSpPr>
          <p:spPr>
            <a:xfrm>
              <a:off x="3168977" y="1761016"/>
              <a:ext cx="2159431" cy="1154440"/>
            </a:xfrm>
            <a:custGeom>
              <a:avLst/>
              <a:gdLst>
                <a:gd name="connsiteX0" fmla="*/ 0 w 2374071"/>
                <a:gd name="connsiteY0" fmla="*/ 577220 h 1154440"/>
                <a:gd name="connsiteX1" fmla="*/ 1187036 w 2374071"/>
                <a:gd name="connsiteY1" fmla="*/ 0 h 1154440"/>
                <a:gd name="connsiteX2" fmla="*/ 2374072 w 2374071"/>
                <a:gd name="connsiteY2" fmla="*/ 577220 h 1154440"/>
                <a:gd name="connsiteX3" fmla="*/ 1187036 w 2374071"/>
                <a:gd name="connsiteY3" fmla="*/ 1154440 h 1154440"/>
                <a:gd name="connsiteX4" fmla="*/ 0 w 2374071"/>
                <a:gd name="connsiteY4" fmla="*/ 577220 h 115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4071" h="1154440">
                  <a:moveTo>
                    <a:pt x="0" y="577220"/>
                  </a:moveTo>
                  <a:cubicBezTo>
                    <a:pt x="0" y="258430"/>
                    <a:pt x="531454" y="0"/>
                    <a:pt x="1187036" y="0"/>
                  </a:cubicBezTo>
                  <a:cubicBezTo>
                    <a:pt x="1842618" y="0"/>
                    <a:pt x="2374072" y="258430"/>
                    <a:pt x="2374072" y="577220"/>
                  </a:cubicBezTo>
                  <a:cubicBezTo>
                    <a:pt x="2374072" y="896010"/>
                    <a:pt x="1842618" y="1154440"/>
                    <a:pt x="1187036" y="1154440"/>
                  </a:cubicBezTo>
                  <a:cubicBezTo>
                    <a:pt x="531454" y="1154440"/>
                    <a:pt x="0" y="896010"/>
                    <a:pt x="0" y="577220"/>
                  </a:cubicBezTo>
                  <a:close/>
                </a:path>
              </a:pathLst>
            </a:custGeom>
            <a:gradFill>
              <a:gsLst>
                <a:gs pos="0">
                  <a:srgbClr val="8B8ABC"/>
                </a:gs>
                <a:gs pos="100000">
                  <a:srgbClr val="5357A7"/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7995" tIns="189384" rIns="367995" bIns="18938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b="1" i="0" kern="1200" dirty="0">
                  <a:cs typeface="+mn-ea"/>
                  <a:sym typeface="+mn-lt"/>
                </a:rPr>
                <a:t>综合经济</a:t>
              </a: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7DE8E7A2-41F9-8687-ACA0-863483A34325}"/>
                </a:ext>
              </a:extLst>
            </p:cNvPr>
            <p:cNvSpPr/>
            <p:nvPr/>
          </p:nvSpPr>
          <p:spPr>
            <a:xfrm rot="21554822">
              <a:off x="7151197" y="1951915"/>
              <a:ext cx="1112021" cy="389623"/>
            </a:xfrm>
            <a:custGeom>
              <a:avLst/>
              <a:gdLst>
                <a:gd name="connsiteX0" fmla="*/ 0 w 1112021"/>
                <a:gd name="connsiteY0" fmla="*/ 77925 h 389623"/>
                <a:gd name="connsiteX1" fmla="*/ 917210 w 1112021"/>
                <a:gd name="connsiteY1" fmla="*/ 77925 h 389623"/>
                <a:gd name="connsiteX2" fmla="*/ 917210 w 1112021"/>
                <a:gd name="connsiteY2" fmla="*/ 0 h 389623"/>
                <a:gd name="connsiteX3" fmla="*/ 1112021 w 1112021"/>
                <a:gd name="connsiteY3" fmla="*/ 194812 h 389623"/>
                <a:gd name="connsiteX4" fmla="*/ 917210 w 1112021"/>
                <a:gd name="connsiteY4" fmla="*/ 389623 h 389623"/>
                <a:gd name="connsiteX5" fmla="*/ 917210 w 1112021"/>
                <a:gd name="connsiteY5" fmla="*/ 311698 h 389623"/>
                <a:gd name="connsiteX6" fmla="*/ 0 w 1112021"/>
                <a:gd name="connsiteY6" fmla="*/ 311698 h 389623"/>
                <a:gd name="connsiteX7" fmla="*/ 0 w 1112021"/>
                <a:gd name="connsiteY7" fmla="*/ 77925 h 38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021" h="389623">
                  <a:moveTo>
                    <a:pt x="0" y="77925"/>
                  </a:moveTo>
                  <a:lnTo>
                    <a:pt x="917210" y="77925"/>
                  </a:lnTo>
                  <a:lnTo>
                    <a:pt x="917210" y="0"/>
                  </a:lnTo>
                  <a:lnTo>
                    <a:pt x="1112021" y="194812"/>
                  </a:lnTo>
                  <a:lnTo>
                    <a:pt x="917210" y="389623"/>
                  </a:lnTo>
                  <a:lnTo>
                    <a:pt x="917210" y="311698"/>
                  </a:lnTo>
                  <a:lnTo>
                    <a:pt x="0" y="311698"/>
                  </a:lnTo>
                  <a:lnTo>
                    <a:pt x="0" y="7792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7924" rIns="116887" bIns="77925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sz="2000" kern="1200">
                <a:cs typeface="+mn-ea"/>
                <a:sym typeface="+mn-lt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9808530C-19A7-E68F-E709-B825755032AD}"/>
                </a:ext>
              </a:extLst>
            </p:cNvPr>
            <p:cNvSpPr/>
            <p:nvPr/>
          </p:nvSpPr>
          <p:spPr>
            <a:xfrm>
              <a:off x="6850893" y="1650074"/>
              <a:ext cx="2159430" cy="1285813"/>
            </a:xfrm>
            <a:custGeom>
              <a:avLst/>
              <a:gdLst>
                <a:gd name="connsiteX0" fmla="*/ 0 w 2368622"/>
                <a:gd name="connsiteY0" fmla="*/ 577220 h 1154440"/>
                <a:gd name="connsiteX1" fmla="*/ 1184311 w 2368622"/>
                <a:gd name="connsiteY1" fmla="*/ 0 h 1154440"/>
                <a:gd name="connsiteX2" fmla="*/ 2368622 w 2368622"/>
                <a:gd name="connsiteY2" fmla="*/ 577220 h 1154440"/>
                <a:gd name="connsiteX3" fmla="*/ 1184311 w 2368622"/>
                <a:gd name="connsiteY3" fmla="*/ 1154440 h 1154440"/>
                <a:gd name="connsiteX4" fmla="*/ 0 w 2368622"/>
                <a:gd name="connsiteY4" fmla="*/ 577220 h 115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622" h="1154440">
                  <a:moveTo>
                    <a:pt x="0" y="577220"/>
                  </a:moveTo>
                  <a:cubicBezTo>
                    <a:pt x="0" y="258430"/>
                    <a:pt x="530234" y="0"/>
                    <a:pt x="1184311" y="0"/>
                  </a:cubicBezTo>
                  <a:cubicBezTo>
                    <a:pt x="1838388" y="0"/>
                    <a:pt x="2368622" y="258430"/>
                    <a:pt x="2368622" y="577220"/>
                  </a:cubicBezTo>
                  <a:cubicBezTo>
                    <a:pt x="2368622" y="896010"/>
                    <a:pt x="1838388" y="1154440"/>
                    <a:pt x="1184311" y="1154440"/>
                  </a:cubicBezTo>
                  <a:cubicBezTo>
                    <a:pt x="530234" y="1154440"/>
                    <a:pt x="0" y="896010"/>
                    <a:pt x="0" y="577220"/>
                  </a:cubicBezTo>
                  <a:close/>
                </a:path>
              </a:pathLst>
            </a:custGeom>
            <a:gradFill>
              <a:gsLst>
                <a:gs pos="0">
                  <a:srgbClr val="8B8ABC"/>
                </a:gs>
                <a:gs pos="100000">
                  <a:srgbClr val="5357A7"/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7995" tIns="189384" rIns="367995" bIns="189384" numCol="1" spcCol="1270" anchor="ctr" anchorCtr="0">
              <a:noAutofit/>
            </a:bodyPr>
            <a:lstStyle/>
            <a:p>
              <a:pPr algn="ctr" defTabSz="711200"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cs typeface="+mn-ea"/>
                  <a:sym typeface="+mn-lt"/>
                </a:rPr>
                <a:t>农林牧渔业经济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D9B80FDD-EE50-CA16-6734-B838ABDDED09}"/>
                </a:ext>
              </a:extLst>
            </p:cNvPr>
            <p:cNvSpPr/>
            <p:nvPr/>
          </p:nvSpPr>
          <p:spPr>
            <a:xfrm rot="4762954">
              <a:off x="7678260" y="3235081"/>
              <a:ext cx="778284" cy="566136"/>
            </a:xfrm>
            <a:custGeom>
              <a:avLst/>
              <a:gdLst>
                <a:gd name="connsiteX0" fmla="*/ 0 w 477735"/>
                <a:gd name="connsiteY0" fmla="*/ 77925 h 389623"/>
                <a:gd name="connsiteX1" fmla="*/ 282924 w 477735"/>
                <a:gd name="connsiteY1" fmla="*/ 77925 h 389623"/>
                <a:gd name="connsiteX2" fmla="*/ 282924 w 477735"/>
                <a:gd name="connsiteY2" fmla="*/ 0 h 389623"/>
                <a:gd name="connsiteX3" fmla="*/ 477735 w 477735"/>
                <a:gd name="connsiteY3" fmla="*/ 194812 h 389623"/>
                <a:gd name="connsiteX4" fmla="*/ 282924 w 477735"/>
                <a:gd name="connsiteY4" fmla="*/ 389623 h 389623"/>
                <a:gd name="connsiteX5" fmla="*/ 282924 w 477735"/>
                <a:gd name="connsiteY5" fmla="*/ 311698 h 389623"/>
                <a:gd name="connsiteX6" fmla="*/ 0 w 477735"/>
                <a:gd name="connsiteY6" fmla="*/ 311698 h 389623"/>
                <a:gd name="connsiteX7" fmla="*/ 0 w 477735"/>
                <a:gd name="connsiteY7" fmla="*/ 77925 h 38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735" h="389623">
                  <a:moveTo>
                    <a:pt x="0" y="77925"/>
                  </a:moveTo>
                  <a:lnTo>
                    <a:pt x="282924" y="77925"/>
                  </a:lnTo>
                  <a:lnTo>
                    <a:pt x="282924" y="0"/>
                  </a:lnTo>
                  <a:lnTo>
                    <a:pt x="477735" y="194812"/>
                  </a:lnTo>
                  <a:lnTo>
                    <a:pt x="282924" y="389623"/>
                  </a:lnTo>
                  <a:lnTo>
                    <a:pt x="282924" y="311698"/>
                  </a:lnTo>
                  <a:lnTo>
                    <a:pt x="0" y="311698"/>
                  </a:lnTo>
                  <a:lnTo>
                    <a:pt x="0" y="77925"/>
                  </a:lnTo>
                  <a:close/>
                </a:path>
              </a:pathLst>
            </a:custGeom>
            <a:solidFill>
              <a:srgbClr val="E1B898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565"/>
              <a:endParaRPr sz="10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CAD53DF-EB05-0B42-D9AC-C3B6A0747B89}"/>
                </a:ext>
              </a:extLst>
            </p:cNvPr>
            <p:cNvSpPr/>
            <p:nvPr/>
          </p:nvSpPr>
          <p:spPr>
            <a:xfrm>
              <a:off x="6803044" y="4056166"/>
              <a:ext cx="2299849" cy="1225459"/>
            </a:xfrm>
            <a:custGeom>
              <a:avLst/>
              <a:gdLst>
                <a:gd name="connsiteX0" fmla="*/ 0 w 2680621"/>
                <a:gd name="connsiteY0" fmla="*/ 577220 h 1154440"/>
                <a:gd name="connsiteX1" fmla="*/ 1340311 w 2680621"/>
                <a:gd name="connsiteY1" fmla="*/ 0 h 1154440"/>
                <a:gd name="connsiteX2" fmla="*/ 2680622 w 2680621"/>
                <a:gd name="connsiteY2" fmla="*/ 577220 h 1154440"/>
                <a:gd name="connsiteX3" fmla="*/ 1340311 w 2680621"/>
                <a:gd name="connsiteY3" fmla="*/ 1154440 h 1154440"/>
                <a:gd name="connsiteX4" fmla="*/ 0 w 2680621"/>
                <a:gd name="connsiteY4" fmla="*/ 577220 h 115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0621" h="1154440">
                  <a:moveTo>
                    <a:pt x="0" y="577220"/>
                  </a:moveTo>
                  <a:cubicBezTo>
                    <a:pt x="0" y="258430"/>
                    <a:pt x="600078" y="0"/>
                    <a:pt x="1340311" y="0"/>
                  </a:cubicBezTo>
                  <a:cubicBezTo>
                    <a:pt x="2080544" y="0"/>
                    <a:pt x="2680622" y="258430"/>
                    <a:pt x="2680622" y="577220"/>
                  </a:cubicBezTo>
                  <a:cubicBezTo>
                    <a:pt x="2680622" y="896010"/>
                    <a:pt x="2080544" y="1154440"/>
                    <a:pt x="1340311" y="1154440"/>
                  </a:cubicBezTo>
                  <a:cubicBezTo>
                    <a:pt x="600078" y="1154440"/>
                    <a:pt x="0" y="896010"/>
                    <a:pt x="0" y="577220"/>
                  </a:cubicBezTo>
                  <a:close/>
                </a:path>
              </a:pathLst>
            </a:custGeom>
            <a:gradFill>
              <a:gsLst>
                <a:gs pos="0">
                  <a:srgbClr val="8B8ABC"/>
                </a:gs>
                <a:gs pos="100000">
                  <a:srgbClr val="5357A7"/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7995" tIns="189384" rIns="367995" bIns="189384" numCol="1" spcCol="1270" anchor="ctr" anchorCtr="0">
              <a:noAutofit/>
            </a:bodyPr>
            <a:lstStyle/>
            <a:p>
              <a:pPr algn="ctr" defTabSz="711200"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cs typeface="+mn-ea"/>
                  <a:sym typeface="+mn-lt"/>
                </a:rPr>
                <a:t>工业和建筑业</a:t>
              </a: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13A108B-B515-3E92-A72D-4D84043C3F20}"/>
                </a:ext>
              </a:extLst>
            </p:cNvPr>
            <p:cNvSpPr/>
            <p:nvPr/>
          </p:nvSpPr>
          <p:spPr>
            <a:xfrm rot="10941">
              <a:off x="5329442" y="4371368"/>
              <a:ext cx="929531" cy="650894"/>
            </a:xfrm>
            <a:custGeom>
              <a:avLst/>
              <a:gdLst>
                <a:gd name="connsiteX0" fmla="*/ 0 w 733614"/>
                <a:gd name="connsiteY0" fmla="*/ 77925 h 389623"/>
                <a:gd name="connsiteX1" fmla="*/ 538803 w 733614"/>
                <a:gd name="connsiteY1" fmla="*/ 77925 h 389623"/>
                <a:gd name="connsiteX2" fmla="*/ 538803 w 733614"/>
                <a:gd name="connsiteY2" fmla="*/ 0 h 389623"/>
                <a:gd name="connsiteX3" fmla="*/ 733614 w 733614"/>
                <a:gd name="connsiteY3" fmla="*/ 194812 h 389623"/>
                <a:gd name="connsiteX4" fmla="*/ 538803 w 733614"/>
                <a:gd name="connsiteY4" fmla="*/ 389623 h 389623"/>
                <a:gd name="connsiteX5" fmla="*/ 538803 w 733614"/>
                <a:gd name="connsiteY5" fmla="*/ 311698 h 389623"/>
                <a:gd name="connsiteX6" fmla="*/ 0 w 733614"/>
                <a:gd name="connsiteY6" fmla="*/ 311698 h 389623"/>
                <a:gd name="connsiteX7" fmla="*/ 0 w 733614"/>
                <a:gd name="connsiteY7" fmla="*/ 77925 h 38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3614" h="389623">
                  <a:moveTo>
                    <a:pt x="733614" y="311697"/>
                  </a:moveTo>
                  <a:lnTo>
                    <a:pt x="194811" y="311697"/>
                  </a:lnTo>
                  <a:lnTo>
                    <a:pt x="194811" y="389622"/>
                  </a:lnTo>
                  <a:lnTo>
                    <a:pt x="0" y="194811"/>
                  </a:lnTo>
                  <a:lnTo>
                    <a:pt x="194811" y="1"/>
                  </a:lnTo>
                  <a:lnTo>
                    <a:pt x="194811" y="77926"/>
                  </a:lnTo>
                  <a:lnTo>
                    <a:pt x="733614" y="77926"/>
                  </a:lnTo>
                  <a:lnTo>
                    <a:pt x="733614" y="311697"/>
                  </a:lnTo>
                  <a:close/>
                </a:path>
              </a:pathLst>
            </a:custGeom>
            <a:solidFill>
              <a:srgbClr val="E1B898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565"/>
              <a:endParaRPr sz="10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750AB89-BBA0-AF96-0D27-B1E4F51F7925}"/>
                </a:ext>
              </a:extLst>
            </p:cNvPr>
            <p:cNvSpPr/>
            <p:nvPr/>
          </p:nvSpPr>
          <p:spPr>
            <a:xfrm>
              <a:off x="2942590" y="4124339"/>
              <a:ext cx="2045958" cy="1154440"/>
            </a:xfrm>
            <a:custGeom>
              <a:avLst/>
              <a:gdLst>
                <a:gd name="connsiteX0" fmla="*/ 0 w 2487829"/>
                <a:gd name="connsiteY0" fmla="*/ 577220 h 1154440"/>
                <a:gd name="connsiteX1" fmla="*/ 1243915 w 2487829"/>
                <a:gd name="connsiteY1" fmla="*/ 0 h 1154440"/>
                <a:gd name="connsiteX2" fmla="*/ 2487830 w 2487829"/>
                <a:gd name="connsiteY2" fmla="*/ 577220 h 1154440"/>
                <a:gd name="connsiteX3" fmla="*/ 1243915 w 2487829"/>
                <a:gd name="connsiteY3" fmla="*/ 1154440 h 1154440"/>
                <a:gd name="connsiteX4" fmla="*/ 0 w 2487829"/>
                <a:gd name="connsiteY4" fmla="*/ 577220 h 115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7829" h="1154440">
                  <a:moveTo>
                    <a:pt x="0" y="577220"/>
                  </a:moveTo>
                  <a:cubicBezTo>
                    <a:pt x="0" y="258430"/>
                    <a:pt x="556920" y="0"/>
                    <a:pt x="1243915" y="0"/>
                  </a:cubicBezTo>
                  <a:cubicBezTo>
                    <a:pt x="1930910" y="0"/>
                    <a:pt x="2487830" y="258430"/>
                    <a:pt x="2487830" y="577220"/>
                  </a:cubicBezTo>
                  <a:cubicBezTo>
                    <a:pt x="2487830" y="896010"/>
                    <a:pt x="1930910" y="1154440"/>
                    <a:pt x="1243915" y="1154440"/>
                  </a:cubicBezTo>
                  <a:cubicBezTo>
                    <a:pt x="556920" y="1154440"/>
                    <a:pt x="0" y="896010"/>
                    <a:pt x="0" y="577220"/>
                  </a:cubicBezTo>
                  <a:close/>
                </a:path>
              </a:pathLst>
            </a:custGeom>
            <a:gradFill>
              <a:gsLst>
                <a:gs pos="0">
                  <a:srgbClr val="8B8ABC"/>
                </a:gs>
                <a:gs pos="100000">
                  <a:srgbClr val="5357A7"/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7995" tIns="189384" rIns="367995" bIns="189384" numCol="1" spcCol="1270" anchor="ctr" anchorCtr="0">
              <a:noAutofit/>
            </a:bodyPr>
            <a:lstStyle/>
            <a:p>
              <a:pPr algn="ctr" defTabSz="711200"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cs typeface="+mn-ea"/>
                  <a:sym typeface="+mn-lt"/>
                </a:rPr>
                <a:t>对外经济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183F5AC5-5A0F-8C39-AD5D-BAD9C473DAAB}"/>
                </a:ext>
              </a:extLst>
            </p:cNvPr>
            <p:cNvSpPr/>
            <p:nvPr/>
          </p:nvSpPr>
          <p:spPr>
            <a:xfrm rot="16765194">
              <a:off x="3465946" y="3271844"/>
              <a:ext cx="793731" cy="577723"/>
            </a:xfrm>
            <a:custGeom>
              <a:avLst/>
              <a:gdLst>
                <a:gd name="connsiteX0" fmla="*/ 0 w 445812"/>
                <a:gd name="connsiteY0" fmla="*/ 77925 h 389623"/>
                <a:gd name="connsiteX1" fmla="*/ 251001 w 445812"/>
                <a:gd name="connsiteY1" fmla="*/ 77925 h 389623"/>
                <a:gd name="connsiteX2" fmla="*/ 251001 w 445812"/>
                <a:gd name="connsiteY2" fmla="*/ 0 h 389623"/>
                <a:gd name="connsiteX3" fmla="*/ 445812 w 445812"/>
                <a:gd name="connsiteY3" fmla="*/ 194812 h 389623"/>
                <a:gd name="connsiteX4" fmla="*/ 251001 w 445812"/>
                <a:gd name="connsiteY4" fmla="*/ 389623 h 389623"/>
                <a:gd name="connsiteX5" fmla="*/ 251001 w 445812"/>
                <a:gd name="connsiteY5" fmla="*/ 311698 h 389623"/>
                <a:gd name="connsiteX6" fmla="*/ 0 w 445812"/>
                <a:gd name="connsiteY6" fmla="*/ 311698 h 389623"/>
                <a:gd name="connsiteX7" fmla="*/ 0 w 445812"/>
                <a:gd name="connsiteY7" fmla="*/ 77925 h 38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812" h="389623">
                  <a:moveTo>
                    <a:pt x="0" y="77925"/>
                  </a:moveTo>
                  <a:lnTo>
                    <a:pt x="251001" y="77925"/>
                  </a:lnTo>
                  <a:lnTo>
                    <a:pt x="251001" y="0"/>
                  </a:lnTo>
                  <a:lnTo>
                    <a:pt x="445812" y="194812"/>
                  </a:lnTo>
                  <a:lnTo>
                    <a:pt x="251001" y="389623"/>
                  </a:lnTo>
                  <a:lnTo>
                    <a:pt x="251001" y="311698"/>
                  </a:lnTo>
                  <a:lnTo>
                    <a:pt x="0" y="311698"/>
                  </a:lnTo>
                  <a:lnTo>
                    <a:pt x="0" y="77925"/>
                  </a:lnTo>
                  <a:close/>
                </a:path>
              </a:pathLst>
            </a:custGeom>
            <a:solidFill>
              <a:srgbClr val="E1B898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565"/>
              <a:endParaRPr sz="10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74">
              <a:extLst>
                <a:ext uri="{FF2B5EF4-FFF2-40B4-BE49-F238E27FC236}">
                  <a16:creationId xmlns:a16="http://schemas.microsoft.com/office/drawing/2014/main" id="{7D14516C-F8D4-9BAD-34B8-E1F0B2670837}"/>
                </a:ext>
              </a:extLst>
            </p:cNvPr>
            <p:cNvSpPr txBox="1"/>
            <p:nvPr/>
          </p:nvSpPr>
          <p:spPr>
            <a:xfrm>
              <a:off x="9322419" y="1125932"/>
              <a:ext cx="2599652" cy="2302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R="0" indent="0" defTabSz="1219835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长沙市</a:t>
              </a:r>
              <a:r>
                <a:rPr lang="en-US" altLang="zh-CN" sz="1400" b="0" i="0" dirty="0">
                  <a:solidFill>
                    <a:srgbClr val="151515"/>
                  </a:solidFill>
                  <a:effectLst/>
                  <a:latin typeface="+mn-ea"/>
                </a:rPr>
                <a:t>2022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年农林牧渔业增加值达到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481.75</a:t>
              </a:r>
              <a:r>
                <a:rPr lang="zh-CN" altLang="en-US" sz="1400" b="0" i="0" dirty="0">
                  <a:solidFill>
                    <a:srgbClr val="C00000"/>
                  </a:solidFill>
                  <a:effectLst/>
                  <a:latin typeface="+mn-ea"/>
                </a:rPr>
                <a:t>亿元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，同比增长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3.7%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；农林牧渔专业及辅助性活动实现增加值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30.45</a:t>
              </a:r>
              <a:r>
                <a:rPr lang="zh-CN" altLang="en-US" sz="1400" b="0" i="0" dirty="0">
                  <a:solidFill>
                    <a:srgbClr val="C00000"/>
                  </a:solidFill>
                  <a:effectLst/>
                  <a:latin typeface="+mn-ea"/>
                </a:rPr>
                <a:t>亿元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，同比增长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6.3%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；这一增长较快，表明长沙市在</a:t>
              </a:r>
              <a:r>
                <a:rPr lang="zh-CN" altLang="en-US" sz="1400" b="0" i="0" dirty="0">
                  <a:solidFill>
                    <a:srgbClr val="C00000"/>
                  </a:solidFill>
                  <a:effectLst/>
                  <a:latin typeface="+mn-ea"/>
                </a:rPr>
                <a:t>农林牧渔专业及辅助性活动方面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的投入和发展取得了显著效果。</a:t>
              </a:r>
              <a:endParaRPr kumimoji="0" lang="zh-CN" altLang="en-US" sz="1600" b="0" i="0" kern="1200" cap="none" spc="0" normalizeH="0" baseline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3" name="圆角矩形 9">
              <a:extLst>
                <a:ext uri="{FF2B5EF4-FFF2-40B4-BE49-F238E27FC236}">
                  <a16:creationId xmlns:a16="http://schemas.microsoft.com/office/drawing/2014/main" id="{5831B2EB-D748-9B3D-1818-F26007E301C7}"/>
                </a:ext>
              </a:extLst>
            </p:cNvPr>
            <p:cNvSpPr/>
            <p:nvPr/>
          </p:nvSpPr>
          <p:spPr>
            <a:xfrm>
              <a:off x="175889" y="1222432"/>
              <a:ext cx="2960173" cy="2714681"/>
            </a:xfrm>
            <a:prstGeom prst="roundRect">
              <a:avLst/>
            </a:prstGeom>
            <a:noFill/>
            <a:ln w="6350">
              <a:solidFill>
                <a:srgbClr val="E1B89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08000" rIns="108000" numCol="1" spcCol="0" rtlCol="0" fromWordArt="0" anchor="ctr" anchorCtr="0" forceAA="0" compatLnSpc="1">
              <a:noAutofit/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73">
              <a:extLst>
                <a:ext uri="{FF2B5EF4-FFF2-40B4-BE49-F238E27FC236}">
                  <a16:creationId xmlns:a16="http://schemas.microsoft.com/office/drawing/2014/main" id="{7DA73913-D211-AC60-65E0-DDD1FE21184E}"/>
                </a:ext>
              </a:extLst>
            </p:cNvPr>
            <p:cNvSpPr txBox="1"/>
            <p:nvPr/>
          </p:nvSpPr>
          <p:spPr>
            <a:xfrm>
              <a:off x="358571" y="1309585"/>
              <a:ext cx="2821388" cy="2612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defTabSz="1219835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长沙市</a:t>
              </a:r>
              <a:r>
                <a:rPr lang="en-US" altLang="zh-CN" sz="1400" b="0" i="0" dirty="0">
                  <a:solidFill>
                    <a:srgbClr val="151515"/>
                  </a:solidFill>
                  <a:effectLst/>
                  <a:latin typeface="+mn-ea"/>
                </a:rPr>
                <a:t>2022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年</a:t>
              </a:r>
              <a:r>
                <a:rPr lang="en-US" altLang="zh-CN" sz="1400" b="0" i="0" dirty="0">
                  <a:solidFill>
                    <a:srgbClr val="151515"/>
                  </a:solidFill>
                  <a:effectLst/>
                  <a:latin typeface="+mn-ea"/>
                </a:rPr>
                <a:t>GDP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达到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13966.11</a:t>
              </a:r>
              <a:r>
                <a:rPr lang="zh-CN" altLang="en-US" sz="1400" b="0" i="0" dirty="0">
                  <a:solidFill>
                    <a:srgbClr val="C00000"/>
                  </a:solidFill>
                  <a:effectLst/>
                  <a:latin typeface="+mn-ea"/>
                </a:rPr>
                <a:t>亿元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，同比增长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4.5%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。这一增长表明长沙市整体经济呈现</a:t>
              </a:r>
              <a:r>
                <a:rPr lang="zh-CN" altLang="en-US" sz="1400" b="0" i="0" dirty="0">
                  <a:solidFill>
                    <a:srgbClr val="C00000"/>
                  </a:solidFill>
                  <a:effectLst/>
                  <a:latin typeface="+mn-ea"/>
                </a:rPr>
                <a:t>稳定增长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态势。在各产业中，第一产业实现增加值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451.30</a:t>
              </a:r>
              <a:r>
                <a:rPr lang="zh-CN" altLang="en-US" sz="1400" b="0" i="0" dirty="0">
                  <a:solidFill>
                    <a:srgbClr val="C00000"/>
                  </a:solidFill>
                  <a:effectLst/>
                  <a:latin typeface="+mn-ea"/>
                </a:rPr>
                <a:t>亿元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，同比增长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3.6%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；第二产业实现增加值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5589.58</a:t>
              </a:r>
              <a:r>
                <a:rPr lang="zh-CN" altLang="en-US" sz="1400" b="0" i="0" dirty="0">
                  <a:solidFill>
                    <a:srgbClr val="C00000"/>
                  </a:solidFill>
                  <a:effectLst/>
                  <a:latin typeface="+mn-ea"/>
                </a:rPr>
                <a:t>亿元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，同比增长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6.2%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，；第三产业实现增加值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7925.24</a:t>
              </a:r>
              <a:r>
                <a:rPr lang="zh-CN" altLang="en-US" sz="1400" b="0" i="0" dirty="0">
                  <a:solidFill>
                    <a:srgbClr val="C00000"/>
                  </a:solidFill>
                  <a:effectLst/>
                  <a:latin typeface="+mn-ea"/>
                </a:rPr>
                <a:t>亿元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，同比增长</a:t>
              </a:r>
              <a:r>
                <a:rPr lang="en-US" altLang="zh-CN" sz="1400" b="0" i="0" dirty="0">
                  <a:solidFill>
                    <a:srgbClr val="C00000"/>
                  </a:solidFill>
                  <a:effectLst/>
                  <a:latin typeface="+mn-ea"/>
                </a:rPr>
                <a:t>3.4%</a:t>
              </a:r>
              <a:r>
                <a:rPr lang="zh-CN" altLang="en-US" sz="1400" b="0" i="0" dirty="0">
                  <a:solidFill>
                    <a:srgbClr val="151515"/>
                  </a:solidFill>
                  <a:effectLst/>
                  <a:latin typeface="+mn-ea"/>
                </a:rPr>
                <a:t>。</a:t>
              </a:r>
              <a:endParaRPr kumimoji="0" lang="zh-CN" altLang="en-US" sz="1400" b="0" i="0" kern="1200" cap="none" spc="0" normalizeH="0" baseline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7" name="圆角矩形 13">
              <a:extLst>
                <a:ext uri="{FF2B5EF4-FFF2-40B4-BE49-F238E27FC236}">
                  <a16:creationId xmlns:a16="http://schemas.microsoft.com/office/drawing/2014/main" id="{5A27FE5E-97CF-5A12-0BD1-839FFDAB5843}"/>
                </a:ext>
              </a:extLst>
            </p:cNvPr>
            <p:cNvSpPr/>
            <p:nvPr/>
          </p:nvSpPr>
          <p:spPr>
            <a:xfrm>
              <a:off x="770807" y="5403621"/>
              <a:ext cx="3973098" cy="1435609"/>
            </a:xfrm>
            <a:prstGeom prst="roundRect">
              <a:avLst/>
            </a:prstGeom>
            <a:noFill/>
            <a:ln w="6350">
              <a:solidFill>
                <a:srgbClr val="E1B89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08000" rIns="108000" numCol="1" spcCol="0" rtlCol="0" fromWordArt="0" anchor="ctr" anchorCtr="0" forceAA="0" compatLnSpc="1">
              <a:noAutofit/>
            </a:bodyPr>
            <a:lstStyle/>
            <a:p>
              <a:endPara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74">
              <a:extLst>
                <a:ext uri="{FF2B5EF4-FFF2-40B4-BE49-F238E27FC236}">
                  <a16:creationId xmlns:a16="http://schemas.microsoft.com/office/drawing/2014/main" id="{E4DA0CEB-6675-09D3-14CD-95E1D92D7E5D}"/>
                </a:ext>
              </a:extLst>
            </p:cNvPr>
            <p:cNvSpPr txBox="1"/>
            <p:nvPr/>
          </p:nvSpPr>
          <p:spPr>
            <a:xfrm>
              <a:off x="852952" y="5520950"/>
              <a:ext cx="3973099" cy="11881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R="0" indent="0" defTabSz="1219835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latin typeface="+mn-ea"/>
                </a:rPr>
                <a:t>长沙市</a:t>
              </a:r>
              <a:r>
                <a:rPr lang="en-US" altLang="zh-CN" sz="1400" dirty="0">
                  <a:latin typeface="+mn-ea"/>
                </a:rPr>
                <a:t>2022</a:t>
              </a:r>
              <a:r>
                <a:rPr lang="zh-CN" altLang="en-US" sz="1400" dirty="0">
                  <a:latin typeface="+mn-ea"/>
                </a:rPr>
                <a:t>全年进出口总额</a:t>
              </a:r>
              <a:r>
                <a:rPr lang="en-US" altLang="zh-CN" sz="1400" dirty="0">
                  <a:solidFill>
                    <a:srgbClr val="C00000"/>
                  </a:solidFill>
                  <a:latin typeface="+mn-ea"/>
                </a:rPr>
                <a:t>3313.9</a:t>
              </a:r>
              <a:r>
                <a:rPr lang="zh-CN" altLang="en-US" sz="1400" dirty="0">
                  <a:solidFill>
                    <a:srgbClr val="C00000"/>
                  </a:solidFill>
                  <a:latin typeface="+mn-ea"/>
                </a:rPr>
                <a:t>亿元</a:t>
              </a:r>
              <a:r>
                <a:rPr lang="zh-CN" altLang="en-US" sz="1400" dirty="0">
                  <a:latin typeface="+mn-ea"/>
                </a:rPr>
                <a:t>人民币（折合</a:t>
              </a:r>
              <a:r>
                <a:rPr lang="en-US" altLang="zh-CN" sz="1400" dirty="0">
                  <a:solidFill>
                    <a:srgbClr val="C00000"/>
                  </a:solidFill>
                  <a:latin typeface="+mn-ea"/>
                </a:rPr>
                <a:t>497.6</a:t>
              </a:r>
              <a:r>
                <a:rPr lang="zh-CN" altLang="en-US" sz="1400" dirty="0">
                  <a:solidFill>
                    <a:srgbClr val="C00000"/>
                  </a:solidFill>
                  <a:latin typeface="+mn-ea"/>
                </a:rPr>
                <a:t>亿美元</a:t>
              </a:r>
              <a:r>
                <a:rPr lang="zh-CN" altLang="en-US" sz="1400" dirty="0">
                  <a:latin typeface="+mn-ea"/>
                </a:rPr>
                <a:t>）</a:t>
              </a:r>
              <a:r>
                <a:rPr lang="zh-CN" altLang="en-US" sz="1400" b="0" i="0" dirty="0">
                  <a:solidFill>
                    <a:srgbClr val="000000"/>
                  </a:solidFill>
                  <a:effectLst/>
                  <a:latin typeface="+mn-ea"/>
                </a:rPr>
                <a:t>，</a:t>
              </a:r>
              <a:r>
                <a:rPr lang="zh-CN" altLang="en-US" sz="1400" dirty="0">
                  <a:latin typeface="+mn-ea"/>
                </a:rPr>
                <a:t>比上年增长</a:t>
              </a:r>
              <a:r>
                <a:rPr lang="en-US" altLang="zh-CN" sz="1400" dirty="0">
                  <a:solidFill>
                    <a:srgbClr val="C00000"/>
                  </a:solidFill>
                  <a:latin typeface="+mn-ea"/>
                </a:rPr>
                <a:t>21.0%</a:t>
              </a:r>
              <a:r>
                <a:rPr lang="zh-CN" altLang="en-US" sz="1400" dirty="0">
                  <a:latin typeface="+mn-ea"/>
                </a:rPr>
                <a:t>。其中</a:t>
              </a:r>
              <a:r>
                <a:rPr lang="zh-CN" altLang="en-US" sz="1400" b="0" i="0" dirty="0">
                  <a:solidFill>
                    <a:srgbClr val="000000"/>
                  </a:solidFill>
                  <a:effectLst/>
                  <a:latin typeface="+mn-ea"/>
                </a:rPr>
                <a:t>，</a:t>
              </a:r>
              <a:r>
                <a:rPr lang="zh-CN" altLang="en-US" sz="1400" dirty="0">
                  <a:latin typeface="+mn-ea"/>
                </a:rPr>
                <a:t>出口总额</a:t>
              </a:r>
              <a:r>
                <a:rPr lang="en-US" altLang="zh-CN" sz="1400" dirty="0">
                  <a:solidFill>
                    <a:srgbClr val="C00000"/>
                  </a:solidFill>
                  <a:latin typeface="+mn-ea"/>
                </a:rPr>
                <a:t>2462.5</a:t>
              </a:r>
              <a:r>
                <a:rPr lang="zh-CN" altLang="en-US" sz="1400" dirty="0">
                  <a:solidFill>
                    <a:srgbClr val="C00000"/>
                  </a:solidFill>
                  <a:latin typeface="+mn-ea"/>
                </a:rPr>
                <a:t>亿元</a:t>
              </a:r>
              <a:r>
                <a:rPr lang="zh-CN" altLang="en-US" sz="1400" dirty="0">
                  <a:latin typeface="+mn-ea"/>
                </a:rPr>
                <a:t>，增长</a:t>
              </a:r>
              <a:r>
                <a:rPr lang="en-US" altLang="zh-CN" sz="1400" dirty="0">
                  <a:solidFill>
                    <a:srgbClr val="C00000"/>
                  </a:solidFill>
                  <a:latin typeface="+mn-ea"/>
                </a:rPr>
                <a:t>27.3%</a:t>
              </a:r>
              <a:r>
                <a:rPr lang="zh-CN" altLang="en-US" sz="1400" b="0" i="0" dirty="0">
                  <a:solidFill>
                    <a:srgbClr val="000000"/>
                  </a:solidFill>
                  <a:effectLst/>
                  <a:latin typeface="+mn-ea"/>
                </a:rPr>
                <a:t>；</a:t>
              </a:r>
              <a:r>
                <a:rPr lang="zh-CN" altLang="en-US" sz="1400" dirty="0">
                  <a:latin typeface="+mn-ea"/>
                </a:rPr>
                <a:t>进口总额</a:t>
              </a:r>
              <a:r>
                <a:rPr lang="en-US" altLang="zh-CN" sz="1400" dirty="0">
                  <a:solidFill>
                    <a:srgbClr val="C00000"/>
                  </a:solidFill>
                  <a:latin typeface="+mn-ea"/>
                </a:rPr>
                <a:t>851.4</a:t>
              </a:r>
              <a:r>
                <a:rPr lang="zh-CN" altLang="en-US" sz="1400" dirty="0">
                  <a:solidFill>
                    <a:srgbClr val="C00000"/>
                  </a:solidFill>
                  <a:latin typeface="+mn-ea"/>
                </a:rPr>
                <a:t>亿元</a:t>
              </a:r>
              <a:r>
                <a:rPr lang="zh-CN" altLang="en-US" sz="1400" dirty="0">
                  <a:latin typeface="+mn-ea"/>
                </a:rPr>
                <a:t>，增长</a:t>
              </a:r>
              <a:r>
                <a:rPr lang="en-US" altLang="zh-CN" sz="1400" dirty="0">
                  <a:solidFill>
                    <a:srgbClr val="C00000"/>
                  </a:solidFill>
                  <a:latin typeface="+mn-ea"/>
                </a:rPr>
                <a:t>6.0%</a:t>
              </a:r>
              <a:r>
                <a:rPr lang="zh-CN" altLang="en-US" sz="1400" b="0" i="0" dirty="0">
                  <a:solidFill>
                    <a:srgbClr val="000000"/>
                  </a:solidFill>
                  <a:effectLst/>
                  <a:latin typeface="+mn-ea"/>
                </a:rPr>
                <a:t>。</a:t>
              </a:r>
              <a:endParaRPr kumimoji="0" lang="zh-CN" altLang="en-US" sz="1600" b="0" i="0" kern="1200" cap="none" spc="0" normalizeH="0" baseline="0" noProof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0" name="圆角矩形 18">
              <a:extLst>
                <a:ext uri="{FF2B5EF4-FFF2-40B4-BE49-F238E27FC236}">
                  <a16:creationId xmlns:a16="http://schemas.microsoft.com/office/drawing/2014/main" id="{572333C4-38B5-5520-B391-4E0AF4901E5B}"/>
                </a:ext>
              </a:extLst>
            </p:cNvPr>
            <p:cNvSpPr/>
            <p:nvPr/>
          </p:nvSpPr>
          <p:spPr>
            <a:xfrm>
              <a:off x="9147376" y="1058098"/>
              <a:ext cx="2712305" cy="2585323"/>
            </a:xfrm>
            <a:prstGeom prst="roundRect">
              <a:avLst/>
            </a:prstGeom>
            <a:noFill/>
            <a:ln w="6350">
              <a:solidFill>
                <a:srgbClr val="E1B89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08000" rIns="108000" numCol="1" spcCol="0" rtlCol="0" fromWordArt="0" anchor="ctr" anchorCtr="0" forceAA="0" compatLnSpc="1">
              <a:noAutofit/>
            </a:bodyPr>
            <a:lstStyle/>
            <a:p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右箭头 19">
              <a:extLst>
                <a:ext uri="{FF2B5EF4-FFF2-40B4-BE49-F238E27FC236}">
                  <a16:creationId xmlns:a16="http://schemas.microsoft.com/office/drawing/2014/main" id="{0DB7FA8F-28B8-EC2E-6987-84AFFA96867A}"/>
                </a:ext>
              </a:extLst>
            </p:cNvPr>
            <p:cNvSpPr/>
            <p:nvPr/>
          </p:nvSpPr>
          <p:spPr>
            <a:xfrm>
              <a:off x="5678017" y="1944625"/>
              <a:ext cx="839945" cy="711729"/>
            </a:xfrm>
            <a:prstGeom prst="rightArrow">
              <a:avLst/>
            </a:prstGeom>
            <a:solidFill>
              <a:srgbClr val="E1B898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8565"/>
              <a:endParaRPr lang="zh-CN" altLang="en-US" sz="10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圆角矩形 13">
            <a:extLst>
              <a:ext uri="{FF2B5EF4-FFF2-40B4-BE49-F238E27FC236}">
                <a16:creationId xmlns:a16="http://schemas.microsoft.com/office/drawing/2014/main" id="{43C8EB91-1AC2-7563-84A8-98F6B25CCCC7}"/>
              </a:ext>
            </a:extLst>
          </p:cNvPr>
          <p:cNvSpPr/>
          <p:nvPr/>
        </p:nvSpPr>
        <p:spPr>
          <a:xfrm>
            <a:off x="5684367" y="5214594"/>
            <a:ext cx="3856005" cy="1496137"/>
          </a:xfrm>
          <a:prstGeom prst="roundRect">
            <a:avLst/>
          </a:prstGeom>
          <a:noFill/>
          <a:ln w="6350">
            <a:solidFill>
              <a:srgbClr val="E1B89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08000" rIns="108000" numCol="1" spcCol="0" rtlCol="0" fromWordArt="0" anchor="ctr" anchorCtr="0" forceAA="0" compatLnSpc="1">
            <a:noAutofit/>
          </a:bodyPr>
          <a:lstStyle/>
          <a:p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95230A8-27C7-D552-CC70-249EFABBF67A}"/>
              </a:ext>
            </a:extLst>
          </p:cNvPr>
          <p:cNvSpPr txBox="1"/>
          <p:nvPr/>
        </p:nvSpPr>
        <p:spPr>
          <a:xfrm>
            <a:off x="5864607" y="5269339"/>
            <a:ext cx="34955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 algn="just"/>
            <a:r>
              <a:rPr lang="zh-CN" altLang="en-US" sz="1400" b="0" i="0" dirty="0">
                <a:solidFill>
                  <a:srgbClr val="151515"/>
                </a:solidFill>
                <a:effectLst/>
                <a:latin typeface="+mn-ea"/>
              </a:rPr>
              <a:t>长沙市</a:t>
            </a:r>
            <a:r>
              <a:rPr lang="en-US" altLang="zh-CN" sz="1400" b="0" i="0" dirty="0">
                <a:solidFill>
                  <a:srgbClr val="151515"/>
                </a:solidFill>
                <a:effectLst/>
                <a:latin typeface="+mn-ea"/>
              </a:rPr>
              <a:t>2022</a:t>
            </a:r>
            <a:r>
              <a:rPr lang="zh-CN" altLang="en-US" sz="1400" b="0" i="0" dirty="0">
                <a:solidFill>
                  <a:srgbClr val="151515"/>
                </a:solidFill>
                <a:effectLst/>
                <a:latin typeface="+mn-ea"/>
              </a:rPr>
              <a:t>年工业增加值实现同比增长</a:t>
            </a:r>
            <a:r>
              <a:rPr lang="en-US" altLang="zh-CN" sz="1400" b="0" i="0" dirty="0">
                <a:solidFill>
                  <a:srgbClr val="C00000"/>
                </a:solidFill>
                <a:effectLst/>
                <a:latin typeface="+mn-ea"/>
              </a:rPr>
              <a:t>7.1%</a:t>
            </a:r>
            <a:r>
              <a:rPr lang="zh-CN" altLang="en-US" sz="1400" b="0" i="0" dirty="0">
                <a:solidFill>
                  <a:srgbClr val="151515"/>
                </a:solidFill>
                <a:effectLst/>
                <a:latin typeface="+mn-ea"/>
              </a:rPr>
              <a:t>，其中</a:t>
            </a:r>
            <a:r>
              <a:rPr lang="zh-CN" altLang="en-US" sz="1400" b="0" i="0" dirty="0">
                <a:solidFill>
                  <a:srgbClr val="C00000"/>
                </a:solidFill>
                <a:effectLst/>
                <a:latin typeface="+mn-ea"/>
              </a:rPr>
              <a:t>规模以上工业</a:t>
            </a:r>
            <a:r>
              <a:rPr lang="zh-CN" altLang="en-US" sz="1400" b="0" i="0" dirty="0">
                <a:solidFill>
                  <a:srgbClr val="151515"/>
                </a:solidFill>
                <a:effectLst/>
                <a:latin typeface="+mn-ea"/>
              </a:rPr>
              <a:t>增加值增长</a:t>
            </a:r>
            <a:r>
              <a:rPr lang="en-US" altLang="zh-CN" sz="1400" b="0" i="0" dirty="0">
                <a:solidFill>
                  <a:srgbClr val="C00000"/>
                </a:solidFill>
                <a:effectLst/>
                <a:latin typeface="+mn-ea"/>
              </a:rPr>
              <a:t>8.3%</a:t>
            </a:r>
            <a:r>
              <a:rPr lang="zh-CN" altLang="en-US" sz="1400" b="0" i="0" dirty="0">
                <a:solidFill>
                  <a:srgbClr val="151515"/>
                </a:solidFill>
                <a:effectLst/>
                <a:latin typeface="+mn-ea"/>
              </a:rPr>
              <a:t>。</a:t>
            </a:r>
            <a:endParaRPr lang="en-US" altLang="zh-CN" sz="1400" b="0" i="0" dirty="0">
              <a:solidFill>
                <a:srgbClr val="151515"/>
              </a:solidFill>
              <a:effectLst/>
              <a:latin typeface="+mn-ea"/>
            </a:endParaRPr>
          </a:p>
          <a:p>
            <a:pPr indent="355600" algn="just"/>
            <a:r>
              <a:rPr lang="zh-CN" altLang="en-US" sz="1400" b="0" i="0" dirty="0">
                <a:solidFill>
                  <a:srgbClr val="151515"/>
                </a:solidFill>
                <a:effectLst/>
                <a:latin typeface="+mn-ea"/>
              </a:rPr>
              <a:t>工业增加值占</a:t>
            </a:r>
            <a:r>
              <a:rPr lang="en-US" altLang="zh-CN" sz="1400" b="0" i="0" dirty="0">
                <a:solidFill>
                  <a:srgbClr val="151515"/>
                </a:solidFill>
                <a:effectLst/>
                <a:latin typeface="+mn-ea"/>
              </a:rPr>
              <a:t>GDP</a:t>
            </a:r>
            <a:r>
              <a:rPr lang="zh-CN" altLang="en-US" sz="1400" b="0" i="0" dirty="0">
                <a:solidFill>
                  <a:srgbClr val="151515"/>
                </a:solidFill>
                <a:effectLst/>
                <a:latin typeface="+mn-ea"/>
              </a:rPr>
              <a:t>的比重为</a:t>
            </a:r>
            <a:r>
              <a:rPr lang="en-US" altLang="zh-CN" sz="1400" b="0" i="0" dirty="0">
                <a:solidFill>
                  <a:srgbClr val="C00000"/>
                </a:solidFill>
                <a:effectLst/>
                <a:latin typeface="+mn-ea"/>
              </a:rPr>
              <a:t>29.3%</a:t>
            </a:r>
            <a:r>
              <a:rPr lang="zh-CN" altLang="en-US" sz="1400" b="0" i="0" dirty="0">
                <a:solidFill>
                  <a:srgbClr val="151515"/>
                </a:solidFill>
                <a:effectLst/>
                <a:latin typeface="+mn-ea"/>
              </a:rPr>
              <a:t>，比上年提升</a:t>
            </a:r>
            <a:r>
              <a:rPr lang="en-US" altLang="zh-CN" sz="1400" b="0" i="0" dirty="0">
                <a:solidFill>
                  <a:srgbClr val="C00000"/>
                </a:solidFill>
                <a:effectLst/>
                <a:latin typeface="+mn-ea"/>
              </a:rPr>
              <a:t>0.5</a:t>
            </a:r>
            <a:r>
              <a:rPr lang="zh-CN" altLang="en-US" sz="1400" b="0" i="0" dirty="0">
                <a:solidFill>
                  <a:srgbClr val="151515"/>
                </a:solidFill>
                <a:effectLst/>
                <a:latin typeface="+mn-ea"/>
              </a:rPr>
              <a:t>个百分点，表明工业在长沙市经济中的地位进一步巩固。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0F2F0D6-C0E6-EA6D-37ED-2D6F3F418CE4}"/>
              </a:ext>
            </a:extLst>
          </p:cNvPr>
          <p:cNvSpPr txBox="1"/>
          <p:nvPr/>
        </p:nvSpPr>
        <p:spPr>
          <a:xfrm>
            <a:off x="5124203" y="3001736"/>
            <a:ext cx="2163613" cy="732437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7995" tIns="189384" rIns="367995" bIns="189384" numCol="1" spcCol="1270" anchor="ctr" anchorCtr="0">
            <a:noAutofit/>
          </a:bodyPr>
          <a:lstStyle>
            <a:defPPr>
              <a:defRPr lang="zh-CN"/>
            </a:defPPr>
            <a:lvl1pPr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sz="1600" b="1" i="0">
                <a:solidFill>
                  <a:schemeClr val="lt1"/>
                </a:solidFill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一座经济强市</a:t>
            </a:r>
          </a:p>
        </p:txBody>
      </p:sp>
    </p:spTree>
    <p:extLst>
      <p:ext uri="{BB962C8B-B14F-4D97-AF65-F5344CB8AC3E}">
        <p14:creationId xmlns:p14="http://schemas.microsoft.com/office/powerpoint/2010/main" val="151362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7579FA-8BCA-383F-4B07-08014EA1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1" y="836502"/>
            <a:ext cx="6400800" cy="5867400"/>
          </a:xfrm>
          <a:prstGeom prst="rect">
            <a:avLst/>
          </a:prstGeom>
        </p:spPr>
      </p:pic>
      <p:grpSp>
        <p:nvGrpSpPr>
          <p:cNvPr id="72" name="组合 71"/>
          <p:cNvGrpSpPr/>
          <p:nvPr/>
        </p:nvGrpSpPr>
        <p:grpSpPr>
          <a:xfrm>
            <a:off x="434182" y="376127"/>
            <a:ext cx="11328097" cy="596844"/>
            <a:chOff x="434142" y="387489"/>
            <a:chExt cx="11328097" cy="596844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湖南三湘银行贷款按投放行业分布情况</a:t>
              </a: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29568" y="5847560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14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EAB2A1-3DD9-3E86-E6FC-971B8F9E3A1D}"/>
              </a:ext>
            </a:extLst>
          </p:cNvPr>
          <p:cNvSpPr txBox="1"/>
          <p:nvPr/>
        </p:nvSpPr>
        <p:spPr>
          <a:xfrm>
            <a:off x="7363534" y="1212784"/>
            <a:ext cx="4398745" cy="458587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+mn-ea"/>
              </a:rPr>
              <a:t>2022</a:t>
            </a:r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年度：</a:t>
            </a:r>
            <a:endParaRPr lang="en-US" altLang="zh-CN" sz="2400" b="1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租赁、商务服务业</a:t>
            </a:r>
            <a:r>
              <a:rPr lang="zh-CN" altLang="en-US" sz="2000" dirty="0">
                <a:latin typeface="+mn-ea"/>
              </a:rPr>
              <a:t>贷款占比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7.92%</a:t>
            </a:r>
            <a:r>
              <a:rPr lang="zh-CN" altLang="en-US" sz="2000" dirty="0">
                <a:latin typeface="+mn-ea"/>
              </a:rPr>
              <a:t>，同比上涨了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3.94%</a:t>
            </a:r>
            <a:r>
              <a:rPr lang="zh-CN" altLang="en-US" sz="2000" dirty="0">
                <a:latin typeface="+mn-ea"/>
              </a:rPr>
              <a:t>；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房地产业、建筑业</a:t>
            </a:r>
            <a:r>
              <a:rPr lang="zh-CN" altLang="en-US" sz="2000" dirty="0">
                <a:latin typeface="+mn-ea"/>
              </a:rPr>
              <a:t>贷款占比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9.42%</a:t>
            </a:r>
            <a:r>
              <a:rPr lang="zh-CN" altLang="en-US" sz="2000" dirty="0">
                <a:latin typeface="+mn-ea"/>
              </a:rPr>
              <a:t>，同比上涨了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4.97%</a:t>
            </a:r>
            <a:r>
              <a:rPr lang="zh-CN" altLang="en-US" sz="2000" dirty="0">
                <a:latin typeface="+mn-ea"/>
              </a:rPr>
              <a:t>；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+mn-ea"/>
              </a:rPr>
              <a:t>个贷</a:t>
            </a:r>
            <a:r>
              <a:rPr lang="zh-CN" altLang="en-US" sz="2000" dirty="0">
                <a:latin typeface="+mn-ea"/>
              </a:rPr>
              <a:t>在总贷款中合计占比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72.45%</a:t>
            </a:r>
            <a:r>
              <a:rPr lang="zh-CN" altLang="en-US" sz="2000" dirty="0">
                <a:latin typeface="+mn-ea"/>
              </a:rPr>
              <a:t>，同比下降</a:t>
            </a:r>
            <a:r>
              <a:rPr lang="en-US" altLang="zh-CN" sz="2000" dirty="0">
                <a:solidFill>
                  <a:srgbClr val="C00000"/>
                </a:solidFill>
                <a:latin typeface="+mn-ea"/>
              </a:rPr>
              <a:t>8.62%</a:t>
            </a:r>
            <a:r>
              <a:rPr lang="zh-CN" altLang="en-US" sz="2000" dirty="0">
                <a:latin typeface="+mn-ea"/>
              </a:rPr>
              <a:t>；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306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34182" y="376127"/>
            <a:ext cx="11328097" cy="830997"/>
            <a:chOff x="434142" y="387489"/>
            <a:chExt cx="11328097" cy="830997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</a:rPr>
                <a:t>三湘银行打造“三农贷</a:t>
              </a:r>
              <a:r>
                <a:rPr lang="en-US" altLang="zh-CN" sz="2400" b="1" dirty="0">
                  <a:solidFill>
                    <a:srgbClr val="E1B898"/>
                  </a:solidFill>
                  <a:cs typeface="+mn-ea"/>
                </a:rPr>
                <a:t>+”</a:t>
              </a:r>
              <a:r>
                <a:rPr lang="zh-CN" altLang="en-US" sz="2400" b="1" dirty="0">
                  <a:solidFill>
                    <a:srgbClr val="E1B898"/>
                  </a:solidFill>
                  <a:cs typeface="+mn-ea"/>
                </a:rPr>
                <a:t>模式 助力乡村振兴</a:t>
              </a:r>
            </a:p>
            <a:p>
              <a:endParaRPr lang="zh-CN" altLang="en-US" sz="2400" b="1" dirty="0">
                <a:solidFill>
                  <a:srgbClr val="E1B898"/>
                </a:solidFill>
                <a:cs typeface="+mn-ea"/>
                <a:sym typeface="+mn-lt"/>
              </a:endParaRP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29568" y="5847560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15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39B6763-0EEE-D722-043C-9CB09D722CC5}"/>
              </a:ext>
            </a:extLst>
          </p:cNvPr>
          <p:cNvSpPr txBox="1"/>
          <p:nvPr/>
        </p:nvSpPr>
        <p:spPr>
          <a:xfrm>
            <a:off x="429721" y="1743868"/>
            <a:ext cx="5814419" cy="5078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+mn-ea"/>
              </a:rPr>
              <a:t>三湘银行自成立以来，在发展的过程中，逐渐形成了“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金融向善、科技赋能、生态融合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”的发展理念，坚持产业金融助力乡村振兴的发展路径，涉农贷款投放逐年增加。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n-ea"/>
              </a:rPr>
              <a:t>在服务方式方面，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摒弃抵押物优先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的方式，通过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科技赋能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，采取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信用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+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小而分散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的服务模式，严控贷款资金用途，打造专属化信贷产品，目前涉农贷款覆盖的产业涵盖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种植、养殖、种业、粮贸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等多领域，打造的“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三农贸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”产品定位于为农业经营者提供金融支持，覆盖的品种已达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53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个，并在持续扩充。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n-ea"/>
              </a:rPr>
              <a:t>三湘银行联合中华财险湖南分公司共同推出“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农业保险</a:t>
            </a:r>
            <a:r>
              <a:rPr lang="en-US" altLang="zh-CN" dirty="0">
                <a:solidFill>
                  <a:srgbClr val="C00000"/>
                </a:solidFill>
                <a:latin typeface="+mn-ea"/>
              </a:rPr>
              <a:t>+</a:t>
            </a:r>
            <a:r>
              <a:rPr lang="zh-CN" altLang="en-US" dirty="0">
                <a:solidFill>
                  <a:srgbClr val="C00000"/>
                </a:solidFill>
                <a:latin typeface="+mn-ea"/>
              </a:rPr>
              <a:t>三农贷（保费贷）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”产品，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+mn-ea"/>
              </a:rPr>
              <a:t>及时有效地解决了农户生产经营中“贷款难”、“贷款慢”的问题，项目上线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+mn-ea"/>
              </a:rPr>
              <a:t>2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+mn-ea"/>
              </a:rPr>
              <a:t>个月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+mn-ea"/>
              </a:rPr>
              <a:t>，已经为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+mn-ea"/>
              </a:rPr>
              <a:t>超过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+mn-ea"/>
              </a:rPr>
              <a:t>50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+mn-ea"/>
              </a:rPr>
              <a:t>户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+mn-ea"/>
              </a:rPr>
              <a:t>农户提供了资金支持，贷款余额突破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+mn-ea"/>
              </a:rPr>
              <a:t>1000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+mn-ea"/>
              </a:rPr>
              <a:t>万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2C899F-B189-DD74-ECE6-93AEF8470F34}"/>
              </a:ext>
            </a:extLst>
          </p:cNvPr>
          <p:cNvSpPr txBox="1"/>
          <p:nvPr/>
        </p:nvSpPr>
        <p:spPr>
          <a:xfrm>
            <a:off x="1000919" y="1035642"/>
            <a:ext cx="7461157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rgbClr val="E1B898"/>
                </a:solidFill>
                <a:cs typeface="+mn-ea"/>
              </a:rPr>
              <a:t>强国必先强农，农强方能国强</a:t>
            </a:r>
            <a:endParaRPr lang="zh-CN" altLang="en-US" sz="2400" dirty="0">
              <a:solidFill>
                <a:srgbClr val="E1B898"/>
              </a:solidFill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C5AA59D-F6DC-0B3C-113F-F8A1783B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153" y="972971"/>
            <a:ext cx="5778847" cy="484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34182" y="376127"/>
            <a:ext cx="11328097" cy="596844"/>
            <a:chOff x="434142" y="387489"/>
            <a:chExt cx="11328097" cy="596844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湖南三湘银行特色产品</a:t>
              </a: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29568" y="5847560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16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3BE6FE-48DB-9DED-6A60-DFEA50B9CBB4}"/>
              </a:ext>
            </a:extLst>
          </p:cNvPr>
          <p:cNvSpPr/>
          <p:nvPr/>
        </p:nvSpPr>
        <p:spPr>
          <a:xfrm>
            <a:off x="351988" y="1529756"/>
            <a:ext cx="1132809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+mn-ea"/>
              </a:rPr>
              <a:t>易秒贴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：是三湘银行依托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+mn-ea"/>
              </a:rPr>
              <a:t>大数据、中台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等金融科技，通过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+mn-ea"/>
              </a:rPr>
              <a:t>智能计算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，创新开展的企业电子银行承兑汇票在线贴现服务。</a:t>
            </a:r>
            <a:endParaRPr lang="en-US" altLang="zh-CN" sz="2000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+mn-ea"/>
              </a:rPr>
              <a:t>税壹贷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：以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+mn-ea"/>
              </a:rPr>
              <a:t>税务信息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为依据，为连续正常纳税的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+mn-ea"/>
              </a:rPr>
              <a:t>小微企业主、个体工商户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提供无抵押无担保、按日计息的个人经营性贷款。 额度高至</a:t>
            </a:r>
            <a:r>
              <a:rPr lang="en-US" altLang="zh-CN" sz="2000" b="0" i="0" dirty="0">
                <a:solidFill>
                  <a:srgbClr val="C00000"/>
                </a:solidFill>
                <a:effectLst/>
                <a:latin typeface="+mn-ea"/>
              </a:rPr>
              <a:t>200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+mn-ea"/>
              </a:rPr>
              <a:t>万</a:t>
            </a:r>
            <a:r>
              <a:rPr lang="zh-CN" altLang="en-US" sz="2000" dirty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sz="2000" dirty="0">
              <a:solidFill>
                <a:srgbClr val="33333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333333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+mn-ea"/>
              </a:rPr>
              <a:t>三一链贷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：基于目标产业链交易场景数据为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+mn-ea"/>
              </a:rPr>
              <a:t>中小微企业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提供的线上化融资服务，最高可贷</a:t>
            </a:r>
            <a:r>
              <a:rPr lang="en-US" altLang="zh-CN" sz="2000" b="0" i="0" dirty="0">
                <a:solidFill>
                  <a:srgbClr val="C00000"/>
                </a:solidFill>
                <a:effectLst/>
                <a:latin typeface="+mn-ea"/>
              </a:rPr>
              <a:t>3000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+mn-ea"/>
              </a:rPr>
              <a:t>万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。</a:t>
            </a:r>
            <a:endParaRPr lang="en-US" altLang="zh-CN" sz="2000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+mn-ea"/>
              </a:rPr>
              <a:t>企业管家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：由三湘银行免费为用户打造的一款</a:t>
            </a:r>
            <a:r>
              <a:rPr lang="zh-CN" altLang="en-US" sz="2000" b="0" i="0" dirty="0">
                <a:solidFill>
                  <a:srgbClr val="C00000"/>
                </a:solidFill>
                <a:effectLst/>
                <a:latin typeface="+mn-ea"/>
              </a:rPr>
              <a:t>集企业、个人银行服务为一体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+mn-ea"/>
              </a:rPr>
              <a:t>的综合型服务平台。</a:t>
            </a:r>
            <a:endParaRPr lang="en-US" altLang="zh-CN" sz="2000" dirty="0">
              <a:solidFill>
                <a:srgbClr val="3333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2997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34182" y="376127"/>
            <a:ext cx="11328097" cy="596844"/>
            <a:chOff x="434142" y="387489"/>
            <a:chExt cx="11328097" cy="596844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湖南三湘银行数字化转型成效</a:t>
              </a: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D5884407-B726-35EA-9050-3E274F4E91B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368" y="2012071"/>
            <a:ext cx="3031112" cy="38351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7000" tIns="0" rIns="27000" bIns="0" anchor="ctr"/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76419D89-127F-1758-C10E-08B8CF5A14D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4368" y="1146341"/>
            <a:ext cx="3031112" cy="839336"/>
          </a:xfrm>
          <a:prstGeom prst="roundRect">
            <a:avLst>
              <a:gd name="adj" fmla="val 0"/>
            </a:avLst>
          </a:prstGeom>
          <a:solidFill>
            <a:srgbClr val="25498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54000" tIns="0" rIns="0" bIns="0" anchor="ctr"/>
          <a:lstStyle>
            <a:lvl1pPr>
              <a:lnSpc>
                <a:spcPct val="90000"/>
              </a:lnSpc>
              <a:spcBef>
                <a:spcPts val="765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数智化战略</a:t>
            </a:r>
            <a:endParaRPr lang="en-US" sz="2000" b="1" dirty="0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0BCD76-C182-0CB1-DDB6-CB69E96701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55480" y="2023639"/>
            <a:ext cx="3031112" cy="382392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7000" tIns="0" rIns="27000" bIns="0" anchor="ctr"/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AF777883-2DF9-97AA-23E5-F71B959483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55480" y="1146341"/>
            <a:ext cx="3031112" cy="839336"/>
          </a:xfrm>
          <a:prstGeom prst="roundRect">
            <a:avLst>
              <a:gd name="adj" fmla="val 0"/>
            </a:avLst>
          </a:prstGeom>
          <a:solidFill>
            <a:srgbClr val="F6C9A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54000" tIns="0" rIns="0" bIns="0" anchor="ctr"/>
          <a:lstStyle>
            <a:lvl1pPr>
              <a:lnSpc>
                <a:spcPct val="90000"/>
              </a:lnSpc>
              <a:spcBef>
                <a:spcPts val="765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FF"/>
                </a:solidFill>
                <a:cs typeface="+mn-ea"/>
                <a:sym typeface="+mn-lt"/>
              </a:rPr>
              <a:t>智能决策引擎系统</a:t>
            </a:r>
            <a:endParaRPr lang="en-US" sz="20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BA279EB3-834C-C455-A79C-86938A1A93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86592" y="1146341"/>
            <a:ext cx="3031112" cy="839336"/>
          </a:xfrm>
          <a:prstGeom prst="roundRect">
            <a:avLst>
              <a:gd name="adj" fmla="val 0"/>
            </a:avLst>
          </a:prstGeom>
          <a:solidFill>
            <a:srgbClr val="25498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54000" tIns="0" rIns="0" bIns="0" anchor="ctr"/>
          <a:lstStyle>
            <a:lvl1pPr>
              <a:lnSpc>
                <a:spcPct val="90000"/>
              </a:lnSpc>
              <a:spcBef>
                <a:spcPts val="765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FF"/>
                </a:solidFill>
                <a:cs typeface="+mn-ea"/>
                <a:sym typeface="+mn-lt"/>
              </a:rPr>
              <a:t>发明专利</a:t>
            </a:r>
            <a:endParaRPr lang="en-US" sz="20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F8EB3BB4-D3DC-FDC1-BC9C-0F7E622D0B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9217704" y="1146341"/>
            <a:ext cx="2849928" cy="839336"/>
          </a:xfrm>
          <a:prstGeom prst="roundRect">
            <a:avLst>
              <a:gd name="adj" fmla="val 0"/>
            </a:avLst>
          </a:prstGeom>
          <a:solidFill>
            <a:srgbClr val="F6C9A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54000" tIns="0" rIns="0" bIns="0" anchor="ctr"/>
          <a:lstStyle>
            <a:lvl1pPr>
              <a:lnSpc>
                <a:spcPct val="90000"/>
              </a:lnSpc>
              <a:spcBef>
                <a:spcPts val="765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+mn-lt"/>
                <a:cs typeface="+mn-ea"/>
                <a:sym typeface="+mn-lt"/>
              </a:rPr>
              <a:t>异地数据备份中心</a:t>
            </a:r>
            <a:endParaRPr lang="en-US" sz="2000" b="1" dirty="0">
              <a:solidFill>
                <a:srgbClr val="FFFF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30371D1-6BF6-65EE-9188-D44C972E68C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86592" y="2023639"/>
            <a:ext cx="3031112" cy="382392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7000" tIns="0" rIns="27000" bIns="0" anchor="ctr"/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9D49AFE-95AE-442B-7AB8-DBD27CE762C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60888" y="2023639"/>
            <a:ext cx="2906744" cy="382392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7000" tIns="0" rIns="27000" bIns="0" anchor="ctr"/>
          <a:lstStyle/>
          <a:p>
            <a:pPr eaLnBrk="0" fontAlgn="base" hangingPunct="0">
              <a:lnSpc>
                <a:spcPct val="150000"/>
              </a:lnSpc>
              <a:spcBef>
                <a:spcPct val="25000"/>
              </a:spcBef>
            </a:pPr>
            <a:endParaRPr lang="zh-CN" altLang="en-US" sz="16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57E75F-C7F9-F912-C0B4-0AD16D0BCF73}"/>
              </a:ext>
            </a:extLst>
          </p:cNvPr>
          <p:cNvSpPr txBox="1"/>
          <p:nvPr/>
        </p:nvSpPr>
        <p:spPr>
          <a:xfrm>
            <a:off x="218590" y="2432123"/>
            <a:ext cx="28426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三湘银行成立</a:t>
            </a:r>
            <a:r>
              <a:rPr lang="en-US" altLang="zh-CN" sz="1800" dirty="0">
                <a:solidFill>
                  <a:srgbClr val="C00000"/>
                </a:solidFill>
                <a:cs typeface="+mn-ea"/>
                <a:sym typeface="+mn-lt"/>
              </a:rPr>
              <a:t>6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年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来，科技累计投入</a:t>
            </a:r>
            <a:r>
              <a:rPr lang="en-US" altLang="zh-CN" sz="1800" dirty="0">
                <a:solidFill>
                  <a:srgbClr val="C00000"/>
                </a:solidFill>
                <a:cs typeface="+mn-ea"/>
                <a:sym typeface="+mn-lt"/>
              </a:rPr>
              <a:t>10.06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亿元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，运用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人工智能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区块链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云计算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大数据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物联网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等数字化手段，将金融科技应用与精细化服务相结合，充分提升金融服务能力。</a:t>
            </a:r>
            <a:endParaRPr lang="en-US" altLang="zh-CN" sz="1800" dirty="0">
              <a:solidFill>
                <a:srgbClr val="000000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A4865D-CB71-6888-55BE-0BD9BAD3670D}"/>
              </a:ext>
            </a:extLst>
          </p:cNvPr>
          <p:cNvSpPr txBox="1"/>
          <p:nvPr/>
        </p:nvSpPr>
        <p:spPr>
          <a:xfrm>
            <a:off x="3198742" y="2430860"/>
            <a:ext cx="28426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包含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银行监管数据集市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Source Han Sans CN"/>
              </a:rPr>
              <a:t>支付能力整合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Source Han Sans CN"/>
              </a:rPr>
              <a:t>‘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Source Han Sans CN"/>
              </a:rPr>
              <a:t>预付费卡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Source Han Sans CN"/>
              </a:rPr>
              <a:t>’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Source Han Sans CN"/>
              </a:rPr>
              <a:t>业务模块系统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Source Han Sans CN"/>
              </a:rPr>
              <a:t>智能绩效统计系统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Source Han Sans CN"/>
              </a:rPr>
              <a:t>银行客户认证系统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Source Han Sans CN"/>
                <a:cs typeface="+mn-ea"/>
                <a:sym typeface="+mn-lt"/>
              </a:rPr>
              <a:t>等，运用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Han Sans CN"/>
                <a:cs typeface="+mn-ea"/>
                <a:sym typeface="+mn-lt"/>
              </a:rPr>
              <a:t>OCR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Source Han Sans CN"/>
                <a:cs typeface="+mn-ea"/>
                <a:sym typeface="+mn-lt"/>
              </a:rPr>
              <a:t>， 生物识别，语音识别等技术提高风险识别能力；通过打造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Source Han Sans CN"/>
                <a:cs typeface="+mn-ea"/>
                <a:sym typeface="+mn-lt"/>
              </a:rPr>
              <a:t>数据集市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Source Han Sans CN"/>
                <a:cs typeface="+mn-ea"/>
                <a:sym typeface="+mn-lt"/>
              </a:rPr>
              <a:t>，构建企业风险画像和关系图谱，支撑智能风控。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D6E892-A08B-86DF-1229-8FECA5823A90}"/>
              </a:ext>
            </a:extLst>
          </p:cNvPr>
          <p:cNvSpPr txBox="1"/>
          <p:nvPr/>
        </p:nvSpPr>
        <p:spPr>
          <a:xfrm>
            <a:off x="6249196" y="2444816"/>
            <a:ext cx="2766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三湘银行累计获得专利授权</a:t>
            </a:r>
            <a:r>
              <a:rPr lang="en-US" altLang="zh-CN" sz="1800" dirty="0">
                <a:solidFill>
                  <a:srgbClr val="C00000"/>
                </a:solidFill>
                <a:cs typeface="+mn-ea"/>
                <a:sym typeface="+mn-lt"/>
              </a:rPr>
              <a:t>55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件，软著下证</a:t>
            </a:r>
            <a:r>
              <a:rPr lang="en-US" altLang="zh-CN" sz="1800" dirty="0">
                <a:solidFill>
                  <a:srgbClr val="C00000"/>
                </a:solidFill>
                <a:cs typeface="+mn-ea"/>
                <a:sym typeface="+mn-lt"/>
              </a:rPr>
              <a:t>295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件。今后，将继续推进产学研合作，以</a:t>
            </a:r>
            <a:r>
              <a:rPr lang="en-US" altLang="zh-CN" sz="1800" dirty="0">
                <a:solidFill>
                  <a:srgbClr val="C00000"/>
                </a:solidFill>
                <a:cs typeface="+mn-ea"/>
                <a:sym typeface="+mn-lt"/>
              </a:rPr>
              <a:t>AI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人工智能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大数据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机器视觉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语音技术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为基础，打造与业务深度融合的三项科技专利墙。</a:t>
            </a: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B10C33-23D2-8E61-28AA-45B1A8E8E229}"/>
              </a:ext>
            </a:extLst>
          </p:cNvPr>
          <p:cNvSpPr txBox="1"/>
          <p:nvPr/>
        </p:nvSpPr>
        <p:spPr>
          <a:xfrm>
            <a:off x="9273174" y="2444816"/>
            <a:ext cx="27944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050" indent="-146050" eaLnBrk="0" fontAlgn="base" hangingPunct="0">
              <a:spcBef>
                <a:spcPct val="25000"/>
              </a:spcBef>
              <a:buFontTx/>
              <a:buChar char="•"/>
            </a:pP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实现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异地数据备份中心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建设竣工，实现</a:t>
            </a:r>
            <a:r>
              <a:rPr lang="en-US" altLang="zh-CN" sz="1800" dirty="0">
                <a:solidFill>
                  <a:srgbClr val="C00000"/>
                </a:solidFill>
                <a:cs typeface="+mn-ea"/>
                <a:sym typeface="+mn-lt"/>
              </a:rPr>
              <a:t>13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套重要信息系统异地数据级容灾，达到</a:t>
            </a:r>
            <a:r>
              <a:rPr lang="en-US" altLang="zh-CN" sz="1800" dirty="0">
                <a:solidFill>
                  <a:srgbClr val="C00000"/>
                </a:solidFill>
                <a:cs typeface="+mn-ea"/>
                <a:sym typeface="+mn-lt"/>
              </a:rPr>
              <a:t>4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级灾难恢复等级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标准；全力支撑业务“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自主获客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自主风控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自主结算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自主客服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、</a:t>
            </a:r>
            <a:r>
              <a:rPr lang="zh-CN" altLang="en-US" sz="1800" dirty="0">
                <a:solidFill>
                  <a:srgbClr val="C00000"/>
                </a:solidFill>
                <a:cs typeface="+mn-ea"/>
                <a:sym typeface="+mn-lt"/>
              </a:rPr>
              <a:t>自主催收</a:t>
            </a:r>
            <a:r>
              <a:rPr lang="zh-CN" altLang="en-US" sz="1800" dirty="0">
                <a:solidFill>
                  <a:srgbClr val="000000"/>
                </a:solidFill>
                <a:cs typeface="+mn-ea"/>
                <a:sym typeface="+mn-lt"/>
              </a:rPr>
              <a:t>”能力建设，科技赋能效应进一步显现。</a:t>
            </a:r>
            <a:endParaRPr lang="en-US" altLang="zh-CN" sz="1800" dirty="0">
              <a:solidFill>
                <a:srgbClr val="000000"/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29568" y="5847560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17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6373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536772" y="1527788"/>
            <a:ext cx="8826231" cy="14555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b="1" spc="50" dirty="0">
                <a:ln w="952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/>
                <a:cs typeface="+mn-ea"/>
                <a:sym typeface="+mn-lt"/>
              </a:rPr>
              <a:t>融合</a:t>
            </a:r>
            <a:r>
              <a:rPr lang="en-US" altLang="zh-CN" sz="6600" b="1" spc="50" dirty="0">
                <a:ln w="952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/>
                <a:cs typeface="+mn-ea"/>
                <a:sym typeface="+mn-lt"/>
              </a:rPr>
              <a:t>·</a:t>
            </a:r>
            <a:r>
              <a:rPr lang="zh-CN" altLang="en-US" sz="6600" b="1" spc="50" dirty="0">
                <a:ln w="952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/>
                <a:cs typeface="+mn-ea"/>
                <a:sym typeface="+mn-lt"/>
              </a:rPr>
              <a:t>生态</a:t>
            </a:r>
            <a:r>
              <a:rPr lang="en-US" altLang="zh-CN" sz="6600" b="1" spc="50" dirty="0">
                <a:ln w="952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/>
                <a:cs typeface="+mn-ea"/>
                <a:sym typeface="+mn-lt"/>
              </a:rPr>
              <a:t>·</a:t>
            </a:r>
            <a:r>
              <a:rPr lang="zh-CN" altLang="en-US" sz="6600" b="1" spc="50" dirty="0">
                <a:ln w="952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noFill/>
                <a:effectLst/>
                <a:cs typeface="+mn-ea"/>
                <a:sym typeface="+mn-lt"/>
              </a:rPr>
              <a:t>赋能    </a:t>
            </a:r>
            <a:endParaRPr lang="en-US" altLang="zh-CN" sz="6600" b="1" spc="50" dirty="0">
              <a:ln w="9525" cmpd="sng">
                <a:solidFill>
                  <a:schemeClr val="bg1">
                    <a:lumMod val="85000"/>
                  </a:schemeClr>
                </a:solidFill>
                <a:prstDash val="solid"/>
              </a:ln>
              <a:noFill/>
              <a:effectLst/>
              <a:cs typeface="+mn-ea"/>
              <a:sym typeface="+mn-lt"/>
            </a:endParaRPr>
          </a:p>
        </p:txBody>
      </p:sp>
      <p:sp>
        <p:nvSpPr>
          <p:cNvPr id="2004" name="Object 2004"/>
          <p:cNvSpPr txBox="1"/>
          <p:nvPr/>
        </p:nvSpPr>
        <p:spPr>
          <a:xfrm>
            <a:off x="-411648" y="3250307"/>
            <a:ext cx="13167853" cy="43027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30000" dirty="0">
                <a:solidFill>
                  <a:srgbClr val="EBECF5"/>
                </a:solidFill>
                <a:cs typeface="+mn-ea"/>
                <a:sym typeface="+mn-lt"/>
              </a:rPr>
              <a:t>Thanks</a:t>
            </a:r>
            <a:endParaRPr lang="zh-CN" altLang="en-US" sz="30000" dirty="0">
              <a:solidFill>
                <a:srgbClr val="EBECF5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49894" y="2331786"/>
            <a:ext cx="4435813" cy="9185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spc="300" dirty="0">
                <a:solidFill>
                  <a:srgbClr val="5357A7"/>
                </a:solidFill>
                <a:cs typeface="+mn-ea"/>
                <a:sym typeface="+mn-lt"/>
              </a:rPr>
              <a:t>融合</a:t>
            </a:r>
            <a:r>
              <a:rPr lang="en-US" altLang="zh-CN" sz="4000" b="1" spc="300" dirty="0">
                <a:solidFill>
                  <a:srgbClr val="5357A7"/>
                </a:solidFill>
                <a:cs typeface="+mn-ea"/>
                <a:sym typeface="+mn-lt"/>
              </a:rPr>
              <a:t>·</a:t>
            </a:r>
            <a:r>
              <a:rPr lang="zh-CN" altLang="en-US" sz="4000" b="1" spc="300" dirty="0">
                <a:solidFill>
                  <a:srgbClr val="5357A7"/>
                </a:solidFill>
                <a:cs typeface="+mn-ea"/>
                <a:sym typeface="+mn-lt"/>
              </a:rPr>
              <a:t>生态</a:t>
            </a:r>
            <a:r>
              <a:rPr lang="en-US" altLang="zh-CN" sz="4000" b="1" spc="300" dirty="0">
                <a:solidFill>
                  <a:srgbClr val="5357A7"/>
                </a:solidFill>
                <a:cs typeface="+mn-ea"/>
                <a:sym typeface="+mn-lt"/>
              </a:rPr>
              <a:t>·</a:t>
            </a:r>
            <a:r>
              <a:rPr lang="zh-CN" altLang="en-US" sz="4000" b="1" spc="300" dirty="0">
                <a:solidFill>
                  <a:srgbClr val="5357A7"/>
                </a:solidFill>
                <a:cs typeface="+mn-ea"/>
                <a:sym typeface="+mn-lt"/>
              </a:rPr>
              <a:t>赋能    </a:t>
            </a:r>
            <a:endParaRPr lang="en-US" altLang="zh-CN" sz="4000" b="1" spc="300" dirty="0">
              <a:solidFill>
                <a:srgbClr val="5357A7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084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r="20158"/>
          <a:stretch/>
        </p:blipFill>
        <p:spPr>
          <a:xfrm>
            <a:off x="0" y="0"/>
            <a:ext cx="3988340" cy="6858000"/>
          </a:xfrm>
          <a:prstGeom prst="rect">
            <a:avLst/>
          </a:prstGeom>
          <a:solidFill>
            <a:srgbClr val="004496"/>
          </a:solidFill>
        </p:spPr>
      </p:pic>
      <p:sp>
        <p:nvSpPr>
          <p:cNvPr id="18" name="矩形 17"/>
          <p:cNvSpPr/>
          <p:nvPr/>
        </p:nvSpPr>
        <p:spPr>
          <a:xfrm>
            <a:off x="-2386" y="0"/>
            <a:ext cx="3984707" cy="6858001"/>
          </a:xfrm>
          <a:prstGeom prst="rect">
            <a:avLst/>
          </a:prstGeom>
          <a:solidFill>
            <a:srgbClr val="494C93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pPr/>
              <a:t>2</a:t>
            </a:fld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16" name="image 2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24081" y="897633"/>
            <a:ext cx="1578114" cy="3266329"/>
          </a:xfrm>
          <a:prstGeom prst="rect">
            <a:avLst/>
          </a:prstGeom>
        </p:spPr>
      </p:pic>
      <p:sp>
        <p:nvSpPr>
          <p:cNvPr id="17" name="Object 207"/>
          <p:cNvSpPr txBox="1"/>
          <p:nvPr/>
        </p:nvSpPr>
        <p:spPr>
          <a:xfrm>
            <a:off x="2999174" y="1191616"/>
            <a:ext cx="853268" cy="1865767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400" b="0" i="0" dirty="0">
                <a:solidFill>
                  <a:srgbClr val="F6C9A5"/>
                </a:solidFill>
                <a:latin typeface="+mj-ea"/>
                <a:ea typeface="+mj-ea"/>
              </a:rPr>
              <a:t>目录</a:t>
            </a:r>
            <a:endParaRPr lang="zh-CN" altLang="en-US" sz="1000" dirty="0">
              <a:solidFill>
                <a:srgbClr val="F6C9A5"/>
              </a:solidFill>
              <a:latin typeface="+mj-ea"/>
              <a:ea typeface="+mj-ea"/>
            </a:endParaRPr>
          </a:p>
        </p:txBody>
      </p:sp>
      <p:sp>
        <p:nvSpPr>
          <p:cNvPr id="19" name="Object 208"/>
          <p:cNvSpPr txBox="1"/>
          <p:nvPr/>
        </p:nvSpPr>
        <p:spPr>
          <a:xfrm>
            <a:off x="3371683" y="2704969"/>
            <a:ext cx="369325" cy="1410401"/>
          </a:xfrm>
          <a:prstGeom prst="rect">
            <a:avLst/>
          </a:prstGeom>
        </p:spPr>
        <p:txBody>
          <a:bodyPr vert="eaVert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2400" b="1" i="0" dirty="0">
                <a:solidFill>
                  <a:srgbClr val="F6C9A5"/>
                </a:solidFill>
                <a:latin typeface="Swis721 BT" panose="020B0504020202020204" pitchFamily="34" charset="0"/>
                <a:ea typeface="Roboto-Regular"/>
              </a:rPr>
              <a:t>Contents</a:t>
            </a:r>
            <a:endParaRPr lang="zh-CN" altLang="en-US" sz="1400" b="1" dirty="0">
              <a:solidFill>
                <a:srgbClr val="F6C9A5"/>
              </a:solidFill>
              <a:latin typeface="Swis721 BT" panose="020B05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26374" y="1078673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6C9A5"/>
                </a:solidFill>
              </a:rPr>
              <a:t>01</a:t>
            </a:r>
            <a:endParaRPr lang="zh-CN" altLang="en-US" sz="4400" b="1" dirty="0">
              <a:solidFill>
                <a:srgbClr val="F6C9A5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71106" y="2939452"/>
            <a:ext cx="813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F6C9A5"/>
                </a:solidFill>
              </a:rPr>
              <a:t>02</a:t>
            </a:r>
            <a:endParaRPr lang="zh-CN" altLang="en-US" sz="4400" b="1" dirty="0">
              <a:solidFill>
                <a:srgbClr val="F6C9A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BF27B4-516C-B7CE-6B3D-AC3AD9F8BD27}"/>
              </a:ext>
            </a:extLst>
          </p:cNvPr>
          <p:cNvSpPr txBox="1"/>
          <p:nvPr/>
        </p:nvSpPr>
        <p:spPr>
          <a:xfrm>
            <a:off x="6015990" y="1236758"/>
            <a:ext cx="4979670" cy="20005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银行经营状况分析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组织架构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股东情况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经营数据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2754BF-C56E-BBC4-62A6-AA6A462B8619}"/>
              </a:ext>
            </a:extLst>
          </p:cNvPr>
          <p:cNvSpPr txBox="1"/>
          <p:nvPr/>
        </p:nvSpPr>
        <p:spPr>
          <a:xfrm>
            <a:off x="6015990" y="3100392"/>
            <a:ext cx="5561928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对公业务总体情况及数字化转型进展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对公业务总体情况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数字化转型进展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30377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18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10508" y="1776672"/>
            <a:ext cx="2990850" cy="3168650"/>
          </a:xfrm>
          <a:prstGeom prst="rect">
            <a:avLst/>
          </a:prstGeom>
        </p:spPr>
      </p:pic>
      <p:sp>
        <p:nvSpPr>
          <p:cNvPr id="4" name="Object 303"/>
          <p:cNvSpPr txBox="1"/>
          <p:nvPr/>
        </p:nvSpPr>
        <p:spPr>
          <a:xfrm>
            <a:off x="759121" y="439609"/>
            <a:ext cx="4792130" cy="286872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spc="2000" dirty="0">
                <a:solidFill>
                  <a:srgbClr val="D0D0D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一家懂金融的科技公司</a:t>
            </a:r>
            <a:endParaRPr lang="zh-CN" altLang="en-US" sz="900" spc="20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Object 304"/>
          <p:cNvSpPr txBox="1"/>
          <p:nvPr/>
        </p:nvSpPr>
        <p:spPr>
          <a:xfrm>
            <a:off x="6809319" y="2236616"/>
            <a:ext cx="6095064" cy="89617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5400" b="0" dirty="0">
                <a:solidFill>
                  <a:srgbClr val="F4F4F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PART </a:t>
            </a:r>
            <a:r>
              <a:rPr lang="en-US" altLang="zh-CN" sz="5400" b="0" dirty="0">
                <a:solidFill>
                  <a:srgbClr val="F4F4F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ONE</a:t>
            </a:r>
          </a:p>
        </p:txBody>
      </p:sp>
      <p:sp>
        <p:nvSpPr>
          <p:cNvPr id="6" name="Object 305"/>
          <p:cNvSpPr txBox="1"/>
          <p:nvPr/>
        </p:nvSpPr>
        <p:spPr>
          <a:xfrm>
            <a:off x="5037893" y="2647646"/>
            <a:ext cx="6028181" cy="97029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经营状况分析</a:t>
            </a:r>
            <a:endParaRPr lang="en-US" altLang="zh-CN" sz="60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/>
            </a:endParaRPr>
          </a:p>
          <a:p>
            <a:pPr algn="l">
              <a:lnSpc>
                <a:spcPct val="100000"/>
              </a:lnSpc>
            </a:pPr>
            <a:endParaRPr lang="zh-CN" altLang="en-US" sz="6000" dirty="0">
              <a:gradFill flip="none" rotWithShape="1">
                <a:gsLst>
                  <a:gs pos="0">
                    <a:srgbClr val="303878"/>
                  </a:gs>
                  <a:gs pos="100000">
                    <a:srgbClr val="4C4F97"/>
                  </a:gs>
                </a:gsLst>
                <a:lin ang="15600000"/>
              </a:gra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9" name="Object 309"/>
          <p:cNvSpPr txBox="1"/>
          <p:nvPr/>
        </p:nvSpPr>
        <p:spPr>
          <a:xfrm>
            <a:off x="1950343" y="2588232"/>
            <a:ext cx="3087550" cy="1617162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8800" dirty="0">
                <a:solidFill>
                  <a:srgbClr val="F6C9A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altLang="zh-CN" sz="8800" dirty="0">
                <a:solidFill>
                  <a:srgbClr val="F6C9A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>
          <a:xfrm>
            <a:off x="11459246" y="6102985"/>
            <a:ext cx="54356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9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34182" y="376127"/>
            <a:ext cx="11328097" cy="596844"/>
            <a:chOff x="434142" y="387489"/>
            <a:chExt cx="11328097" cy="596844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湖南三湘银行基本情况</a:t>
              </a: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F3B2A162-6E25-2214-9292-3CC8954CFC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4183" y="972153"/>
            <a:ext cx="5168520" cy="48907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7000" tIns="0" rIns="27000" bIns="0" anchor="ctr"/>
          <a:lstStyle/>
          <a:p>
            <a:pPr eaLnBrk="0" fontAlgn="base" hangingPunct="0">
              <a:lnSpc>
                <a:spcPct val="150000"/>
              </a:lnSpc>
              <a:spcBef>
                <a:spcPct val="25000"/>
              </a:spcBef>
            </a:pPr>
            <a:endParaRPr lang="zh-CN" altLang="en-US" sz="1600" b="1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61C263-4508-123F-9F82-69ED17CA6E0C}"/>
              </a:ext>
            </a:extLst>
          </p:cNvPr>
          <p:cNvSpPr txBox="1"/>
          <p:nvPr/>
        </p:nvSpPr>
        <p:spPr>
          <a:xfrm>
            <a:off x="567130" y="972971"/>
            <a:ext cx="5035571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湖南三湘银行股份有限公司是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+mn-ea"/>
              </a:rPr>
              <a:t>中部地区首家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、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+mn-ea"/>
              </a:rPr>
              <a:t>全国第八家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开业的民营银行，由三一集团联合汉森制药等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9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家湖南省内知名民营企业共同发起设立。</a:t>
            </a:r>
            <a:endParaRPr lang="en-US" altLang="zh-CN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33333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2016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12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+mn-ea"/>
              </a:rPr>
              <a:t>26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日正式开业，注册资本金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+mn-ea"/>
              </a:rPr>
              <a:t>30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+mn-ea"/>
              </a:rPr>
              <a:t>亿元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</a:rPr>
              <a:t>，注册地湖南长沙；</a:t>
            </a:r>
            <a:r>
              <a:rPr lang="zh-CN" altLang="en-US" dirty="0">
                <a:latin typeface="+mn-ea"/>
              </a:rPr>
              <a:t>目前资产规模在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600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亿元</a:t>
            </a:r>
            <a:r>
              <a:rPr lang="zh-CN" altLang="en-US" dirty="0">
                <a:latin typeface="+mn-ea"/>
              </a:rPr>
              <a:t>左右。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“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BEST</a:t>
            </a:r>
            <a:r>
              <a:rPr lang="en-US" altLang="zh-CN" dirty="0">
                <a:latin typeface="+mn-ea"/>
              </a:rPr>
              <a:t>”</a:t>
            </a:r>
            <a:r>
              <a:rPr lang="zh-CN" altLang="en-US" dirty="0">
                <a:latin typeface="+mn-ea"/>
              </a:rPr>
              <a:t>战略即：产业银行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Business</a:t>
            </a:r>
            <a:r>
              <a:rPr lang="en-US" altLang="zh-CN" dirty="0">
                <a:latin typeface="+mn-ea"/>
              </a:rPr>
              <a:t> Bank),</a:t>
            </a:r>
            <a:r>
              <a:rPr lang="zh-CN" altLang="en-US" dirty="0">
                <a:latin typeface="+mn-ea"/>
              </a:rPr>
              <a:t> 体验银行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Experiential</a:t>
            </a:r>
            <a:r>
              <a:rPr lang="en-US" altLang="zh-CN" dirty="0">
                <a:latin typeface="+mn-ea"/>
              </a:rPr>
              <a:t> Bank),</a:t>
            </a:r>
            <a:r>
              <a:rPr lang="zh-CN" altLang="en-US" dirty="0">
                <a:latin typeface="+mn-ea"/>
              </a:rPr>
              <a:t> 普惠银行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Social</a:t>
            </a:r>
            <a:r>
              <a:rPr lang="en-US" altLang="zh-CN" dirty="0">
                <a:latin typeface="+mn-ea"/>
              </a:rPr>
              <a:t> Bank),</a:t>
            </a:r>
            <a:r>
              <a:rPr lang="zh-CN" altLang="en-US" dirty="0">
                <a:latin typeface="+mn-ea"/>
              </a:rPr>
              <a:t> 科技银行</a:t>
            </a:r>
            <a:r>
              <a:rPr lang="en-US" altLang="zh-CN" dirty="0">
                <a:latin typeface="+mn-ea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Technology</a:t>
            </a:r>
            <a:r>
              <a:rPr lang="en-US" altLang="zh-CN" dirty="0">
                <a:latin typeface="+mn-ea"/>
              </a:rPr>
              <a:t> Bank)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获得过中国网络金融联盟“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2019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年银行业数字化转型最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2022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中国供应链金融生态优秀产业银行佳践行奖</a:t>
            </a:r>
            <a:r>
              <a:rPr lang="zh-CN" altLang="en-US" dirty="0">
                <a:latin typeface="+mn-ea"/>
              </a:rPr>
              <a:t>”，是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全国第六家</a:t>
            </a:r>
            <a:r>
              <a:rPr lang="zh-CN" altLang="en-US" dirty="0">
                <a:latin typeface="+mn-ea"/>
              </a:rPr>
              <a:t>、湖南省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唯一</a:t>
            </a:r>
            <a:r>
              <a:rPr lang="zh-CN" altLang="en-US" dirty="0">
                <a:latin typeface="+mn-ea"/>
              </a:rPr>
              <a:t>获得国家高新技术企业资格认定的银行。</a:t>
            </a:r>
            <a:endParaRPr lang="en-US" altLang="zh-CN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98902" y="5863097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4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2" name="图片 21" descr="背景图案&#10;&#10;低可信度描述已自动生成">
            <a:extLst>
              <a:ext uri="{FF2B5EF4-FFF2-40B4-BE49-F238E27FC236}">
                <a16:creationId xmlns:a16="http://schemas.microsoft.com/office/drawing/2014/main" id="{DBEC9887-E61F-E80D-8B3B-9B6BA298F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34" y="1233168"/>
            <a:ext cx="368319" cy="457223"/>
          </a:xfrm>
          <a:prstGeom prst="rect">
            <a:avLst/>
          </a:prstGeom>
        </p:spPr>
      </p:pic>
      <p:pic>
        <p:nvPicPr>
          <p:cNvPr id="4" name="图片 3" descr="背景图案&#10;&#10;低可信度描述已自动生成">
            <a:extLst>
              <a:ext uri="{FF2B5EF4-FFF2-40B4-BE49-F238E27FC236}">
                <a16:creationId xmlns:a16="http://schemas.microsoft.com/office/drawing/2014/main" id="{0ABF0D5D-A8A8-7E8D-4FE5-7E32B032F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39" y="3169181"/>
            <a:ext cx="939848" cy="1244664"/>
          </a:xfrm>
          <a:prstGeom prst="rect">
            <a:avLst/>
          </a:prstGeom>
        </p:spPr>
      </p:pic>
      <p:pic>
        <p:nvPicPr>
          <p:cNvPr id="6" name="图片 5" descr="背景图案&#10;&#10;低可信度描述已自动生成">
            <a:extLst>
              <a:ext uri="{FF2B5EF4-FFF2-40B4-BE49-F238E27FC236}">
                <a16:creationId xmlns:a16="http://schemas.microsoft.com/office/drawing/2014/main" id="{D790CB0C-2558-7E68-C438-9E545862C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94" y="445726"/>
            <a:ext cx="1620402" cy="18336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070D8A-5057-72D4-6CA3-1967D1BC9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98" y="6045560"/>
            <a:ext cx="2734235" cy="4693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EDD595-36E8-9A69-D803-F4FA6E86B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306" y="934997"/>
            <a:ext cx="6492694" cy="4927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A1641A-C064-584E-1F36-AD2E634C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" y="3072353"/>
            <a:ext cx="9369575" cy="332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61778DDE-5631-C236-3E44-1D6851074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0" y="620193"/>
            <a:ext cx="9126829" cy="25527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A0DCA6-8301-1CDC-A5C2-3CF43D08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02C40-E18B-459F-B0E6-F421B28A4CE4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04B20A7-0D0E-1B0B-35F0-B0E025857961}"/>
              </a:ext>
            </a:extLst>
          </p:cNvPr>
          <p:cNvGrpSpPr/>
          <p:nvPr/>
        </p:nvGrpSpPr>
        <p:grpSpPr>
          <a:xfrm>
            <a:off x="434182" y="376127"/>
            <a:ext cx="11328097" cy="596844"/>
            <a:chOff x="434142" y="387489"/>
            <a:chExt cx="11328097" cy="59684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969A338-103B-9276-0B0C-F1F127D6F907}"/>
                </a:ext>
              </a:extLst>
            </p:cNvPr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湖南三湘银行总体战略</a:t>
              </a:r>
            </a:p>
          </p:txBody>
        </p:sp>
        <p:cxnSp>
          <p:nvCxnSpPr>
            <p:cNvPr id="9" name="直接连接符 22">
              <a:extLst>
                <a:ext uri="{FF2B5EF4-FFF2-40B4-BE49-F238E27FC236}">
                  <a16:creationId xmlns:a16="http://schemas.microsoft.com/office/drawing/2014/main" id="{B068E10B-5E71-A60C-7B9A-59238533A656}"/>
                </a:ext>
              </a:extLst>
            </p:cNvPr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8E4F862-B8C9-7A60-E6A5-EDE805498C40}"/>
                </a:ext>
              </a:extLst>
            </p:cNvPr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2" name="图片 11" descr="背景图案&#10;&#10;低可信度描述已自动生成">
            <a:extLst>
              <a:ext uri="{FF2B5EF4-FFF2-40B4-BE49-F238E27FC236}">
                <a16:creationId xmlns:a16="http://schemas.microsoft.com/office/drawing/2014/main" id="{AE1075C2-3314-F339-C8A3-89B9C4AFC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63" y="6292821"/>
            <a:ext cx="450873" cy="565179"/>
          </a:xfrm>
          <a:prstGeom prst="rect">
            <a:avLst/>
          </a:prstGeom>
        </p:spPr>
      </p:pic>
      <p:sp>
        <p:nvSpPr>
          <p:cNvPr id="5" name="灯片编号占位符 10">
            <a:extLst>
              <a:ext uri="{FF2B5EF4-FFF2-40B4-BE49-F238E27FC236}">
                <a16:creationId xmlns:a16="http://schemas.microsoft.com/office/drawing/2014/main" id="{6D0944C2-13C0-D2A5-721C-69E91A5E6677}"/>
              </a:ext>
            </a:extLst>
          </p:cNvPr>
          <p:cNvSpPr txBox="1">
            <a:spLocks/>
          </p:cNvSpPr>
          <p:nvPr/>
        </p:nvSpPr>
        <p:spPr>
          <a:xfrm>
            <a:off x="11271452" y="5782091"/>
            <a:ext cx="532711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9AE70B2-8BF9-45C0-BB95-33D1B9D3A854}" type="slidenum">
              <a:rPr lang="zh-CN" altLang="en-US" sz="1200" smtClean="0">
                <a:latin typeface="+mn-lt"/>
                <a:ea typeface="+mn-ea"/>
                <a:cs typeface="+mn-ea"/>
                <a:sym typeface="+mn-lt"/>
              </a:rPr>
              <a:pPr algn="r"/>
              <a:t>5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221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34182" y="406095"/>
            <a:ext cx="11328097" cy="596844"/>
            <a:chOff x="434142" y="387489"/>
            <a:chExt cx="11328097" cy="596844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湖南三湘银行组织架构</a:t>
              </a: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29568" y="5847560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6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96C509-EBE0-25A3-E6CF-ECEEB9329EA7}"/>
              </a:ext>
            </a:extLst>
          </p:cNvPr>
          <p:cNvSpPr txBox="1"/>
          <p:nvPr/>
        </p:nvSpPr>
        <p:spPr>
          <a:xfrm>
            <a:off x="586582" y="528527"/>
            <a:ext cx="11328097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2400" b="1" dirty="0">
              <a:solidFill>
                <a:srgbClr val="E1B898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3CB6AA-6C2C-1C3E-3D23-AF9C9CEDD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2" y="1063463"/>
            <a:ext cx="9376977" cy="52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1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34182" y="376127"/>
            <a:ext cx="11328097" cy="596844"/>
            <a:chOff x="434142" y="387489"/>
            <a:chExt cx="11328097" cy="596844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湖南三湘银行前十大股东情况</a:t>
              </a: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29568" y="5847560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7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0E0553-F854-7FD0-1744-776ECA14DC18}"/>
              </a:ext>
            </a:extLst>
          </p:cNvPr>
          <p:cNvSpPr txBox="1"/>
          <p:nvPr/>
        </p:nvSpPr>
        <p:spPr>
          <a:xfrm>
            <a:off x="434182" y="1015388"/>
            <a:ext cx="4850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cs typeface="+mn-ea"/>
              </a:rPr>
              <a:t>截至当前，本行前十名股东持股情况如下：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A683D2-F82D-BF7C-DB29-AE905958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1" y="1495887"/>
            <a:ext cx="8405977" cy="49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7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71"/>
          <p:cNvGrpSpPr/>
          <p:nvPr/>
        </p:nvGrpSpPr>
        <p:grpSpPr>
          <a:xfrm>
            <a:off x="434182" y="376127"/>
            <a:ext cx="11328097" cy="596844"/>
            <a:chOff x="434142" y="387489"/>
            <a:chExt cx="11328097" cy="596844"/>
          </a:xfrm>
        </p:grpSpPr>
        <p:sp>
          <p:nvSpPr>
            <p:cNvPr id="73" name="文本框 72"/>
            <p:cNvSpPr txBox="1"/>
            <p:nvPr/>
          </p:nvSpPr>
          <p:spPr>
            <a:xfrm>
              <a:off x="434142" y="387489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湖南三湘银行最新经营数据</a:t>
              </a:r>
            </a:p>
          </p:txBody>
        </p:sp>
        <p:cxnSp>
          <p:nvCxnSpPr>
            <p:cNvPr id="74" name="直接连接符 22"/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9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1229568" y="5847560"/>
            <a:ext cx="532711" cy="316800"/>
          </a:xfrm>
        </p:spPr>
        <p:txBody>
          <a:bodyPr/>
          <a:lstStyle/>
          <a:p>
            <a:pPr algn="r"/>
            <a:fld id="{49AE70B2-8BF9-45C0-BB95-33D1B9D3A854}" type="slidenum">
              <a:rPr lang="zh-CN" altLang="en-US" sz="1200">
                <a:latin typeface="+mn-lt"/>
                <a:ea typeface="+mn-ea"/>
                <a:cs typeface="+mn-ea"/>
                <a:sym typeface="+mn-lt"/>
              </a:rPr>
              <a:t>8</a:t>
            </a:fld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B16ABE-F7B5-EDEC-5839-86F76877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35" y="4927911"/>
            <a:ext cx="7328953" cy="12364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06A728-67ED-1105-C3A9-1756D84F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5" y="1443526"/>
            <a:ext cx="6140985" cy="30518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AD1126-1BF5-C740-62FC-9325A897A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95" y="1443525"/>
            <a:ext cx="5722608" cy="29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21F679-852E-D5B3-013A-A70A76FF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6524" y="5807710"/>
            <a:ext cx="2743200" cy="365125"/>
          </a:xfrm>
        </p:spPr>
        <p:txBody>
          <a:bodyPr/>
          <a:lstStyle/>
          <a:p>
            <a:pPr algn="r"/>
            <a:fld id="{79102C40-E18B-459F-B0E6-F421B28A4CE4}" type="slidenum">
              <a:rPr lang="zh-CN" altLang="en-US" smtClean="0"/>
              <a:pPr algn="r"/>
              <a:t>9</a:t>
            </a:fld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000090-629C-5760-4AA6-EC57E4E80FFA}"/>
              </a:ext>
            </a:extLst>
          </p:cNvPr>
          <p:cNvGrpSpPr/>
          <p:nvPr/>
        </p:nvGrpSpPr>
        <p:grpSpPr>
          <a:xfrm>
            <a:off x="567130" y="436651"/>
            <a:ext cx="11328097" cy="536320"/>
            <a:chOff x="567090" y="448013"/>
            <a:chExt cx="11328097" cy="53632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5C39CC-7DC1-B9B0-4FEC-44A2057CD3B2}"/>
                </a:ext>
              </a:extLst>
            </p:cNvPr>
            <p:cNvSpPr txBox="1"/>
            <p:nvPr/>
          </p:nvSpPr>
          <p:spPr>
            <a:xfrm>
              <a:off x="567090" y="448013"/>
              <a:ext cx="1132809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rgbClr val="E1B898"/>
                  </a:solidFill>
                  <a:cs typeface="+mn-ea"/>
                  <a:sym typeface="+mn-lt"/>
                </a:rPr>
                <a:t>湖南三湘银行投资负债情况</a:t>
              </a:r>
            </a:p>
          </p:txBody>
        </p:sp>
        <p:cxnSp>
          <p:nvCxnSpPr>
            <p:cNvPr id="5" name="直接连接符 22">
              <a:extLst>
                <a:ext uri="{FF2B5EF4-FFF2-40B4-BE49-F238E27FC236}">
                  <a16:creationId xmlns:a16="http://schemas.microsoft.com/office/drawing/2014/main" id="{05EE5823-4982-FCAE-1007-AAA393C3AC7F}"/>
                </a:ext>
              </a:extLst>
            </p:cNvPr>
            <p:cNvCxnSpPr/>
            <p:nvPr/>
          </p:nvCxnSpPr>
          <p:spPr>
            <a:xfrm>
              <a:off x="777117" y="946360"/>
              <a:ext cx="3835785" cy="0"/>
            </a:xfrm>
            <a:prstGeom prst="line">
              <a:avLst/>
            </a:prstGeom>
            <a:ln w="12700">
              <a:solidFill>
                <a:srgbClr val="E1B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70C6D68-A6A8-5F80-40F3-8ADD83604C4F}"/>
                </a:ext>
              </a:extLst>
            </p:cNvPr>
            <p:cNvSpPr/>
            <p:nvPr/>
          </p:nvSpPr>
          <p:spPr>
            <a:xfrm>
              <a:off x="567090" y="924233"/>
              <a:ext cx="1932137" cy="60100"/>
            </a:xfrm>
            <a:prstGeom prst="rect">
              <a:avLst/>
            </a:prstGeom>
            <a:solidFill>
              <a:srgbClr val="E1B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E2B24D9-6933-5A8E-1EA3-E5ABE8AC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0" y="1010943"/>
            <a:ext cx="5021935" cy="57435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922B2F-476F-80F3-6EA7-94D52C4C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7026"/>
            <a:ext cx="5683724" cy="30971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1D41E7F-3BEA-9432-8D3D-53A5C4391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46" y="4595676"/>
            <a:ext cx="6156956" cy="9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6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zh4g1st">
      <a:majorFont>
        <a:latin typeface="Arial"/>
        <a:ea typeface="思源黑体 CN Bold Bold"/>
        <a:cs typeface=""/>
      </a:majorFont>
      <a:minorFont>
        <a:latin typeface="Arial"/>
        <a:ea typeface="思源黑体 CN Bold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717F1DE0820FE347A16C84A26E4CD90E" ma:contentTypeVersion="0" ma:contentTypeDescription="新建文档。" ma:contentTypeScope="" ma:versionID="73d28ca707da005a3a04c1321a7c313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05760a4ee054d7feb1be0aeee9cc15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3EBA1C-93AF-4C38-968A-3C417D1907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DF4EC9-9762-4180-98B3-231C58F8F31B}">
  <ds:schemaRefs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A9272FD-FF2A-455C-A949-9892CED8CE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16213</TotalTime>
  <Words>1300</Words>
  <Application>Microsoft Office PowerPoint</Application>
  <PresentationFormat>宽屏</PresentationFormat>
  <Paragraphs>130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Malgun Gothic</vt:lpstr>
      <vt:lpstr>Source Han Sans CN</vt:lpstr>
      <vt:lpstr>Swis721 BT</vt:lpstr>
      <vt:lpstr>思源黑体 CN Bold Bold</vt:lpstr>
      <vt:lpstr>思源黑体 CN Medium</vt:lpstr>
      <vt:lpstr>思源黑体 CN Normal</vt:lpstr>
      <vt:lpstr>Microsoft Yahei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数字方案部</dc:creator>
  <cp:lastModifiedBy>guo yancheng</cp:lastModifiedBy>
  <cp:revision>600</cp:revision>
  <dcterms:created xsi:type="dcterms:W3CDTF">2019-06-19T02:08:00Z</dcterms:created>
  <dcterms:modified xsi:type="dcterms:W3CDTF">2023-07-19T09:25:27Z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50673ABD6B3A411F9FBDF9F686A75242</vt:lpwstr>
  </property>
  <property fmtid="{D5CDD505-2E9C-101B-9397-08002B2CF9AE}" pid="4" name="ContentTypeId">
    <vt:lpwstr>0x010100717F1DE0820FE347A16C84A26E4CD90E</vt:lpwstr>
  </property>
</Properties>
</file>